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263" r:id="rId3"/>
    <p:sldId id="270" r:id="rId4"/>
    <p:sldId id="284" r:id="rId5"/>
    <p:sldId id="278" r:id="rId6"/>
    <p:sldId id="265" r:id="rId7"/>
    <p:sldId id="275" r:id="rId8"/>
    <p:sldId id="280" r:id="rId9"/>
    <p:sldId id="259" r:id="rId10"/>
    <p:sldId id="281" r:id="rId11"/>
    <p:sldId id="282" r:id="rId12"/>
    <p:sldId id="283" r:id="rId13"/>
    <p:sldId id="285" r:id="rId14"/>
    <p:sldId id="287" r:id="rId15"/>
    <p:sldId id="273" r:id="rId16"/>
    <p:sldId id="293" r:id="rId17"/>
    <p:sldId id="289" r:id="rId18"/>
    <p:sldId id="290" r:id="rId19"/>
    <p:sldId id="271" r:id="rId20"/>
    <p:sldId id="26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5" autoAdjust="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D4050-043C-4645-B80D-B9EFAF381D0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2A33907-2C17-4880-AA8D-C8D1778F95A2}" type="pres">
      <dgm:prSet presAssocID="{713D4050-043C-4645-B80D-B9EFAF381D0B}" presName="cycle" presStyleCnt="0">
        <dgm:presLayoutVars>
          <dgm:dir/>
          <dgm:resizeHandles val="exact"/>
        </dgm:presLayoutVars>
      </dgm:prSet>
      <dgm:spPr/>
      <dgm:t>
        <a:bodyPr/>
        <a:lstStyle/>
        <a:p>
          <a:endParaRPr lang="en-US"/>
        </a:p>
      </dgm:t>
    </dgm:pt>
  </dgm:ptLst>
  <dgm:cxnLst>
    <dgm:cxn modelId="{1B71B18D-EDCA-447D-ADF7-2CC8485CBAB5}" type="presOf" srcId="{713D4050-043C-4645-B80D-B9EFAF381D0B}" destId="{62A33907-2C17-4880-AA8D-C8D1778F95A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3291D-7827-4D01-AF57-87EFE07030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2D61018-8A7B-4363-BC7A-48E81ACDFC94}">
      <dgm:prSet custT="1"/>
      <dgm:spPr/>
      <dgm:t>
        <a:bodyPr/>
        <a:lstStyle/>
        <a:p>
          <a:pPr rtl="0"/>
          <a:r>
            <a:rPr lang="en-US" sz="3600" dirty="0" smtClean="0">
              <a:latin typeface="Times New Roman" pitchFamily="18" charset="0"/>
              <a:cs typeface="Times New Roman" pitchFamily="18" charset="0"/>
            </a:rPr>
            <a:t>Psychotherapy</a:t>
          </a:r>
          <a:endParaRPr lang="en-US" sz="3600" dirty="0">
            <a:latin typeface="Times New Roman" pitchFamily="18" charset="0"/>
            <a:cs typeface="Times New Roman" pitchFamily="18" charset="0"/>
          </a:endParaRPr>
        </a:p>
      </dgm:t>
    </dgm:pt>
    <dgm:pt modelId="{65670CE2-02E3-4904-B92D-D30FDD36F393}" type="parTrans" cxnId="{BA180C9B-B712-46B7-9D94-680FC8B4B8F6}">
      <dgm:prSet/>
      <dgm:spPr/>
      <dgm:t>
        <a:bodyPr/>
        <a:lstStyle/>
        <a:p>
          <a:endParaRPr lang="en-US"/>
        </a:p>
      </dgm:t>
    </dgm:pt>
    <dgm:pt modelId="{10691C14-6C33-4595-A35B-B24D17DDA3A9}" type="sibTrans" cxnId="{BA180C9B-B712-46B7-9D94-680FC8B4B8F6}">
      <dgm:prSet/>
      <dgm:spPr/>
      <dgm:t>
        <a:bodyPr/>
        <a:lstStyle/>
        <a:p>
          <a:endParaRPr lang="en-US"/>
        </a:p>
      </dgm:t>
    </dgm:pt>
    <dgm:pt modelId="{A20D3C48-4FE8-4125-83EE-68549B9072B1}">
      <dgm:prSet custT="1"/>
      <dgm:spPr/>
      <dgm:t>
        <a:bodyPr/>
        <a:lstStyle/>
        <a:p>
          <a:pPr rtl="0"/>
          <a:r>
            <a:rPr lang="en-US" sz="3600" dirty="0" smtClean="0">
              <a:latin typeface="Times New Roman" pitchFamily="18" charset="0"/>
              <a:cs typeface="Times New Roman" pitchFamily="18" charset="0"/>
            </a:rPr>
            <a:t>Counseling</a:t>
          </a:r>
          <a:endParaRPr lang="en-US" sz="3600" dirty="0">
            <a:latin typeface="Times New Roman" pitchFamily="18" charset="0"/>
            <a:cs typeface="Times New Roman" pitchFamily="18" charset="0"/>
          </a:endParaRPr>
        </a:p>
      </dgm:t>
    </dgm:pt>
    <dgm:pt modelId="{DFEF72D4-C570-482A-9ACD-1F008CDBAFB7}" type="parTrans" cxnId="{01DCB6D4-06B2-4C2A-9D98-52E63B4E2625}">
      <dgm:prSet/>
      <dgm:spPr/>
      <dgm:t>
        <a:bodyPr/>
        <a:lstStyle/>
        <a:p>
          <a:endParaRPr lang="en-US"/>
        </a:p>
      </dgm:t>
    </dgm:pt>
    <dgm:pt modelId="{D317FEAE-3226-453A-B497-27720913A615}" type="sibTrans" cxnId="{01DCB6D4-06B2-4C2A-9D98-52E63B4E2625}">
      <dgm:prSet/>
      <dgm:spPr/>
      <dgm:t>
        <a:bodyPr/>
        <a:lstStyle/>
        <a:p>
          <a:endParaRPr lang="en-US"/>
        </a:p>
      </dgm:t>
    </dgm:pt>
    <dgm:pt modelId="{E5E47E6C-BAF6-4EC3-BFFF-ECA5D2665905}">
      <dgm:prSet custT="1"/>
      <dgm:spPr/>
      <dgm:t>
        <a:bodyPr/>
        <a:lstStyle/>
        <a:p>
          <a:pPr rtl="0"/>
          <a:r>
            <a:rPr lang="en-US" sz="3600" dirty="0" smtClean="0">
              <a:latin typeface="Times New Roman" pitchFamily="18" charset="0"/>
              <a:cs typeface="Times New Roman" pitchFamily="18" charset="0"/>
            </a:rPr>
            <a:t>Life coaching skills</a:t>
          </a:r>
          <a:endParaRPr lang="en-US" sz="3600" dirty="0">
            <a:latin typeface="Times New Roman" pitchFamily="18" charset="0"/>
            <a:cs typeface="Times New Roman" pitchFamily="18" charset="0"/>
          </a:endParaRPr>
        </a:p>
      </dgm:t>
    </dgm:pt>
    <dgm:pt modelId="{F002467D-FD58-4980-90B8-A9F1E98804E7}" type="parTrans" cxnId="{A9C044B3-3396-441A-8BDF-DC009C457AB4}">
      <dgm:prSet/>
      <dgm:spPr/>
      <dgm:t>
        <a:bodyPr/>
        <a:lstStyle/>
        <a:p>
          <a:endParaRPr lang="en-US"/>
        </a:p>
      </dgm:t>
    </dgm:pt>
    <dgm:pt modelId="{F0664B2E-59EB-4AC9-B866-1DD47719B69D}" type="sibTrans" cxnId="{A9C044B3-3396-441A-8BDF-DC009C457AB4}">
      <dgm:prSet/>
      <dgm:spPr/>
      <dgm:t>
        <a:bodyPr/>
        <a:lstStyle/>
        <a:p>
          <a:endParaRPr lang="en-US"/>
        </a:p>
      </dgm:t>
    </dgm:pt>
    <dgm:pt modelId="{273C5EA5-2CD5-4485-8F68-30FB9B5C9790}" type="pres">
      <dgm:prSet presAssocID="{FD23291D-7827-4D01-AF57-87EFE0703043}" presName="Name0" presStyleCnt="0">
        <dgm:presLayoutVars>
          <dgm:dir/>
          <dgm:animLvl val="lvl"/>
          <dgm:resizeHandles val="exact"/>
        </dgm:presLayoutVars>
      </dgm:prSet>
      <dgm:spPr/>
      <dgm:t>
        <a:bodyPr/>
        <a:lstStyle/>
        <a:p>
          <a:endParaRPr lang="en-US"/>
        </a:p>
      </dgm:t>
    </dgm:pt>
    <dgm:pt modelId="{FC8780B8-3881-474B-9873-639636F93B62}" type="pres">
      <dgm:prSet presAssocID="{C2D61018-8A7B-4363-BC7A-48E81ACDFC94}" presName="linNode" presStyleCnt="0"/>
      <dgm:spPr/>
    </dgm:pt>
    <dgm:pt modelId="{2D22B573-0DED-4760-A7A2-834A88501EA3}" type="pres">
      <dgm:prSet presAssocID="{C2D61018-8A7B-4363-BC7A-48E81ACDFC94}" presName="parentText" presStyleLbl="node1" presStyleIdx="0" presStyleCnt="3" custScaleX="277778" custLinFactNeighborX="-136" custLinFactNeighborY="-152">
        <dgm:presLayoutVars>
          <dgm:chMax val="1"/>
          <dgm:bulletEnabled val="1"/>
        </dgm:presLayoutVars>
      </dgm:prSet>
      <dgm:spPr/>
      <dgm:t>
        <a:bodyPr/>
        <a:lstStyle/>
        <a:p>
          <a:endParaRPr lang="en-US"/>
        </a:p>
      </dgm:t>
    </dgm:pt>
    <dgm:pt modelId="{F11D0E15-F161-406C-910C-F5C730D4E03D}" type="pres">
      <dgm:prSet presAssocID="{10691C14-6C33-4595-A35B-B24D17DDA3A9}" presName="sp" presStyleCnt="0"/>
      <dgm:spPr/>
    </dgm:pt>
    <dgm:pt modelId="{50196204-3838-44F2-BDCE-7CF8193E7987}" type="pres">
      <dgm:prSet presAssocID="{A20D3C48-4FE8-4125-83EE-68549B9072B1}" presName="linNode" presStyleCnt="0"/>
      <dgm:spPr/>
    </dgm:pt>
    <dgm:pt modelId="{2F9A230C-C09D-4FE8-97FE-B100874554EF}" type="pres">
      <dgm:prSet presAssocID="{A20D3C48-4FE8-4125-83EE-68549B9072B1}" presName="parentText" presStyleLbl="node1" presStyleIdx="1" presStyleCnt="3" custScaleX="277778" custLinFactNeighborX="-136" custLinFactNeighborY="-665">
        <dgm:presLayoutVars>
          <dgm:chMax val="1"/>
          <dgm:bulletEnabled val="1"/>
        </dgm:presLayoutVars>
      </dgm:prSet>
      <dgm:spPr/>
      <dgm:t>
        <a:bodyPr/>
        <a:lstStyle/>
        <a:p>
          <a:endParaRPr lang="en-US"/>
        </a:p>
      </dgm:t>
    </dgm:pt>
    <dgm:pt modelId="{F15AE082-B2E2-41B9-A834-EEC5477908F4}" type="pres">
      <dgm:prSet presAssocID="{D317FEAE-3226-453A-B497-27720913A615}" presName="sp" presStyleCnt="0"/>
      <dgm:spPr/>
    </dgm:pt>
    <dgm:pt modelId="{7B544414-605D-464B-BAD4-AB388E862168}" type="pres">
      <dgm:prSet presAssocID="{E5E47E6C-BAF6-4EC3-BFFF-ECA5D2665905}" presName="linNode" presStyleCnt="0"/>
      <dgm:spPr/>
    </dgm:pt>
    <dgm:pt modelId="{C166D9B0-2131-4EF1-92C9-726BEAD8FA7A}" type="pres">
      <dgm:prSet presAssocID="{E5E47E6C-BAF6-4EC3-BFFF-ECA5D2665905}" presName="parentText" presStyleLbl="node1" presStyleIdx="2" presStyleCnt="3" custScaleX="277778" custLinFactNeighborX="33301" custLinFactNeighborY="9270">
        <dgm:presLayoutVars>
          <dgm:chMax val="1"/>
          <dgm:bulletEnabled val="1"/>
        </dgm:presLayoutVars>
      </dgm:prSet>
      <dgm:spPr/>
      <dgm:t>
        <a:bodyPr/>
        <a:lstStyle/>
        <a:p>
          <a:endParaRPr lang="en-US"/>
        </a:p>
      </dgm:t>
    </dgm:pt>
  </dgm:ptLst>
  <dgm:cxnLst>
    <dgm:cxn modelId="{B3315D83-B5D1-4259-905C-F548EA66E48A}" type="presOf" srcId="{FD23291D-7827-4D01-AF57-87EFE0703043}" destId="{273C5EA5-2CD5-4485-8F68-30FB9B5C9790}" srcOrd="0" destOrd="0" presId="urn:microsoft.com/office/officeart/2005/8/layout/vList5"/>
    <dgm:cxn modelId="{BA180C9B-B712-46B7-9D94-680FC8B4B8F6}" srcId="{FD23291D-7827-4D01-AF57-87EFE0703043}" destId="{C2D61018-8A7B-4363-BC7A-48E81ACDFC94}" srcOrd="0" destOrd="0" parTransId="{65670CE2-02E3-4904-B92D-D30FDD36F393}" sibTransId="{10691C14-6C33-4595-A35B-B24D17DDA3A9}"/>
    <dgm:cxn modelId="{97C9C1EC-A63E-453B-8869-1564F0F5E197}" type="presOf" srcId="{A20D3C48-4FE8-4125-83EE-68549B9072B1}" destId="{2F9A230C-C09D-4FE8-97FE-B100874554EF}" srcOrd="0" destOrd="0" presId="urn:microsoft.com/office/officeart/2005/8/layout/vList5"/>
    <dgm:cxn modelId="{01DCB6D4-06B2-4C2A-9D98-52E63B4E2625}" srcId="{FD23291D-7827-4D01-AF57-87EFE0703043}" destId="{A20D3C48-4FE8-4125-83EE-68549B9072B1}" srcOrd="1" destOrd="0" parTransId="{DFEF72D4-C570-482A-9ACD-1F008CDBAFB7}" sibTransId="{D317FEAE-3226-453A-B497-27720913A615}"/>
    <dgm:cxn modelId="{516537E7-4C3B-4D5A-B1EA-7E59B22A7E27}" type="presOf" srcId="{C2D61018-8A7B-4363-BC7A-48E81ACDFC94}" destId="{2D22B573-0DED-4760-A7A2-834A88501EA3}" srcOrd="0" destOrd="0" presId="urn:microsoft.com/office/officeart/2005/8/layout/vList5"/>
    <dgm:cxn modelId="{2BE2511B-F99C-4FCF-9101-7AB825B39E0D}" type="presOf" srcId="{E5E47E6C-BAF6-4EC3-BFFF-ECA5D2665905}" destId="{C166D9B0-2131-4EF1-92C9-726BEAD8FA7A}" srcOrd="0" destOrd="0" presId="urn:microsoft.com/office/officeart/2005/8/layout/vList5"/>
    <dgm:cxn modelId="{A9C044B3-3396-441A-8BDF-DC009C457AB4}" srcId="{FD23291D-7827-4D01-AF57-87EFE0703043}" destId="{E5E47E6C-BAF6-4EC3-BFFF-ECA5D2665905}" srcOrd="2" destOrd="0" parTransId="{F002467D-FD58-4980-90B8-A9F1E98804E7}" sibTransId="{F0664B2E-59EB-4AC9-B866-1DD47719B69D}"/>
    <dgm:cxn modelId="{97219CA0-96EC-44DE-A1D0-DE8B90751CBC}" type="presParOf" srcId="{273C5EA5-2CD5-4485-8F68-30FB9B5C9790}" destId="{FC8780B8-3881-474B-9873-639636F93B62}" srcOrd="0" destOrd="0" presId="urn:microsoft.com/office/officeart/2005/8/layout/vList5"/>
    <dgm:cxn modelId="{BE34D676-D9F3-4FC1-88E2-0D2380A16BF0}" type="presParOf" srcId="{FC8780B8-3881-474B-9873-639636F93B62}" destId="{2D22B573-0DED-4760-A7A2-834A88501EA3}" srcOrd="0" destOrd="0" presId="urn:microsoft.com/office/officeart/2005/8/layout/vList5"/>
    <dgm:cxn modelId="{11EB70EB-FEFD-43F2-A336-6B4E65196D48}" type="presParOf" srcId="{273C5EA5-2CD5-4485-8F68-30FB9B5C9790}" destId="{F11D0E15-F161-406C-910C-F5C730D4E03D}" srcOrd="1" destOrd="0" presId="urn:microsoft.com/office/officeart/2005/8/layout/vList5"/>
    <dgm:cxn modelId="{5955721D-3CB8-4E2E-9B8E-7B829C8D624F}" type="presParOf" srcId="{273C5EA5-2CD5-4485-8F68-30FB9B5C9790}" destId="{50196204-3838-44F2-BDCE-7CF8193E7987}" srcOrd="2" destOrd="0" presId="urn:microsoft.com/office/officeart/2005/8/layout/vList5"/>
    <dgm:cxn modelId="{906D555C-5CAD-45AE-96B7-E006E8363394}" type="presParOf" srcId="{50196204-3838-44F2-BDCE-7CF8193E7987}" destId="{2F9A230C-C09D-4FE8-97FE-B100874554EF}" srcOrd="0" destOrd="0" presId="urn:microsoft.com/office/officeart/2005/8/layout/vList5"/>
    <dgm:cxn modelId="{5E5F0F7B-FA22-4EB4-A48D-1392B459DC79}" type="presParOf" srcId="{273C5EA5-2CD5-4485-8F68-30FB9B5C9790}" destId="{F15AE082-B2E2-41B9-A834-EEC5477908F4}" srcOrd="3" destOrd="0" presId="urn:microsoft.com/office/officeart/2005/8/layout/vList5"/>
    <dgm:cxn modelId="{63F3397A-41BE-4AB8-9157-985DC6911BA6}" type="presParOf" srcId="{273C5EA5-2CD5-4485-8F68-30FB9B5C9790}" destId="{7B544414-605D-464B-BAD4-AB388E862168}" srcOrd="4" destOrd="0" presId="urn:microsoft.com/office/officeart/2005/8/layout/vList5"/>
    <dgm:cxn modelId="{9D5E8967-3747-49FF-ADF7-BE8E92D90C42}" type="presParOf" srcId="{7B544414-605D-464B-BAD4-AB388E862168}" destId="{C166D9B0-2131-4EF1-92C9-726BEAD8FA7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B1A7E-C575-48BE-B9FD-474E604E0C2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C01396F-2C0D-44F4-BF22-2D283269E81A}">
      <dgm:prSet/>
      <dgm:spPr/>
      <dgm:t>
        <a:bodyPr/>
        <a:lstStyle/>
        <a:p>
          <a:pPr rtl="0"/>
          <a:r>
            <a:rPr lang="en-US" dirty="0" smtClean="0"/>
            <a:t>Individual</a:t>
          </a:r>
          <a:endParaRPr lang="en-US" dirty="0"/>
        </a:p>
      </dgm:t>
    </dgm:pt>
    <dgm:pt modelId="{CDBC3F71-DCB9-41AB-89A0-553B5355AFB4}" type="parTrans" cxnId="{C0E4B82B-9258-472C-A514-5A99C8DB791E}">
      <dgm:prSet/>
      <dgm:spPr/>
      <dgm:t>
        <a:bodyPr/>
        <a:lstStyle/>
        <a:p>
          <a:endParaRPr lang="en-US"/>
        </a:p>
      </dgm:t>
    </dgm:pt>
    <dgm:pt modelId="{D5ADD562-8499-471D-AFEC-49101FF2B051}" type="sibTrans" cxnId="{C0E4B82B-9258-472C-A514-5A99C8DB791E}">
      <dgm:prSet/>
      <dgm:spPr/>
      <dgm:t>
        <a:bodyPr/>
        <a:lstStyle/>
        <a:p>
          <a:endParaRPr lang="en-US"/>
        </a:p>
      </dgm:t>
    </dgm:pt>
    <dgm:pt modelId="{587B5247-7828-493A-BD96-7B913976D062}">
      <dgm:prSet/>
      <dgm:spPr/>
      <dgm:t>
        <a:bodyPr/>
        <a:lstStyle/>
        <a:p>
          <a:pPr rtl="0"/>
          <a:r>
            <a:rPr lang="en-US" dirty="0" smtClean="0"/>
            <a:t>Group</a:t>
          </a:r>
          <a:endParaRPr lang="en-US" dirty="0"/>
        </a:p>
      </dgm:t>
    </dgm:pt>
    <dgm:pt modelId="{61129200-70A2-4CA8-959D-A2DFBDA74919}" type="parTrans" cxnId="{1C5D74FB-368E-40EE-9200-1367107B03F8}">
      <dgm:prSet/>
      <dgm:spPr/>
      <dgm:t>
        <a:bodyPr/>
        <a:lstStyle/>
        <a:p>
          <a:endParaRPr lang="en-US"/>
        </a:p>
      </dgm:t>
    </dgm:pt>
    <dgm:pt modelId="{47B7BC8D-954C-472F-A03F-F8E243743948}" type="sibTrans" cxnId="{1C5D74FB-368E-40EE-9200-1367107B03F8}">
      <dgm:prSet/>
      <dgm:spPr/>
      <dgm:t>
        <a:bodyPr/>
        <a:lstStyle/>
        <a:p>
          <a:endParaRPr lang="en-US"/>
        </a:p>
      </dgm:t>
    </dgm:pt>
    <dgm:pt modelId="{30F3EB9D-9C17-4062-9CB7-71EC132D33BB}">
      <dgm:prSet/>
      <dgm:spPr/>
      <dgm:t>
        <a:bodyPr/>
        <a:lstStyle/>
        <a:p>
          <a:pPr rtl="0"/>
          <a:r>
            <a:rPr lang="en-US" smtClean="0"/>
            <a:t>Self help</a:t>
          </a:r>
          <a:endParaRPr lang="en-US"/>
        </a:p>
      </dgm:t>
    </dgm:pt>
    <dgm:pt modelId="{3A5FC167-107D-4E76-8157-D916AB0D69B8}" type="parTrans" cxnId="{3053A509-745C-401C-B0AC-EA0185BF8BEF}">
      <dgm:prSet/>
      <dgm:spPr/>
      <dgm:t>
        <a:bodyPr/>
        <a:lstStyle/>
        <a:p>
          <a:endParaRPr lang="en-US"/>
        </a:p>
      </dgm:t>
    </dgm:pt>
    <dgm:pt modelId="{08B46740-8A46-43AF-8D9B-87D639399F70}" type="sibTrans" cxnId="{3053A509-745C-401C-B0AC-EA0185BF8BEF}">
      <dgm:prSet/>
      <dgm:spPr/>
      <dgm:t>
        <a:bodyPr/>
        <a:lstStyle/>
        <a:p>
          <a:endParaRPr lang="en-US"/>
        </a:p>
      </dgm:t>
    </dgm:pt>
    <dgm:pt modelId="{0EF8A88C-039F-4062-8194-091407D55DAD}">
      <dgm:prSet/>
      <dgm:spPr/>
      <dgm:t>
        <a:bodyPr/>
        <a:lstStyle/>
        <a:p>
          <a:pPr rtl="0"/>
          <a:r>
            <a:rPr lang="en-US" smtClean="0"/>
            <a:t>Computer assisted</a:t>
          </a:r>
          <a:endParaRPr lang="en-US"/>
        </a:p>
      </dgm:t>
    </dgm:pt>
    <dgm:pt modelId="{C682D20C-D69A-4F90-AA51-65B093640AC9}" type="parTrans" cxnId="{1FCFE9F9-80A2-4697-BDD2-BC3D9651C4DF}">
      <dgm:prSet/>
      <dgm:spPr/>
      <dgm:t>
        <a:bodyPr/>
        <a:lstStyle/>
        <a:p>
          <a:endParaRPr lang="en-US"/>
        </a:p>
      </dgm:t>
    </dgm:pt>
    <dgm:pt modelId="{EABFD5BA-FAA0-4153-85F9-B1D45BAB2533}" type="sibTrans" cxnId="{1FCFE9F9-80A2-4697-BDD2-BC3D9651C4DF}">
      <dgm:prSet/>
      <dgm:spPr/>
      <dgm:t>
        <a:bodyPr/>
        <a:lstStyle/>
        <a:p>
          <a:endParaRPr lang="en-US"/>
        </a:p>
      </dgm:t>
    </dgm:pt>
    <dgm:pt modelId="{0D996A48-DE3B-4038-B44A-3A7EFF82BD7F}" type="pres">
      <dgm:prSet presAssocID="{21EB1A7E-C575-48BE-B9FD-474E604E0C28}" presName="matrix" presStyleCnt="0">
        <dgm:presLayoutVars>
          <dgm:chMax val="1"/>
          <dgm:dir/>
          <dgm:resizeHandles val="exact"/>
        </dgm:presLayoutVars>
      </dgm:prSet>
      <dgm:spPr/>
      <dgm:t>
        <a:bodyPr/>
        <a:lstStyle/>
        <a:p>
          <a:endParaRPr lang="en-US"/>
        </a:p>
      </dgm:t>
    </dgm:pt>
    <dgm:pt modelId="{1803BA2F-E97E-4F72-8A2B-3D274EA65255}" type="pres">
      <dgm:prSet presAssocID="{21EB1A7E-C575-48BE-B9FD-474E604E0C28}" presName="diamond" presStyleLbl="bgShp" presStyleIdx="0" presStyleCnt="1" custLinFactNeighborX="2859"/>
      <dgm:spPr/>
    </dgm:pt>
    <dgm:pt modelId="{9B1D0068-CF5F-48E9-BC34-44B41D6D74C2}" type="pres">
      <dgm:prSet presAssocID="{21EB1A7E-C575-48BE-B9FD-474E604E0C28}" presName="quad1" presStyleLbl="node1" presStyleIdx="0" presStyleCnt="4" custAng="0" custLinFactNeighborX="4556" custLinFactNeighborY="1543">
        <dgm:presLayoutVars>
          <dgm:chMax val="0"/>
          <dgm:chPref val="0"/>
          <dgm:bulletEnabled val="1"/>
        </dgm:presLayoutVars>
      </dgm:prSet>
      <dgm:spPr/>
      <dgm:t>
        <a:bodyPr/>
        <a:lstStyle/>
        <a:p>
          <a:endParaRPr lang="en-US"/>
        </a:p>
      </dgm:t>
    </dgm:pt>
    <dgm:pt modelId="{4089D25D-AB15-456F-A2C0-566F9B46DCFC}" type="pres">
      <dgm:prSet presAssocID="{21EB1A7E-C575-48BE-B9FD-474E604E0C28}" presName="quad2" presStyleLbl="node1" presStyleIdx="1" presStyleCnt="4" custAng="0" custScaleX="91366" custScaleY="93901" custLinFactNeighborX="471" custLinFactNeighborY="2810">
        <dgm:presLayoutVars>
          <dgm:chMax val="0"/>
          <dgm:chPref val="0"/>
          <dgm:bulletEnabled val="1"/>
        </dgm:presLayoutVars>
      </dgm:prSet>
      <dgm:spPr/>
      <dgm:t>
        <a:bodyPr/>
        <a:lstStyle/>
        <a:p>
          <a:endParaRPr lang="en-US"/>
        </a:p>
      </dgm:t>
    </dgm:pt>
    <dgm:pt modelId="{143BFE23-28C0-481C-85D5-88922E16E7F6}" type="pres">
      <dgm:prSet presAssocID="{21EB1A7E-C575-48BE-B9FD-474E604E0C28}" presName="quad3" presStyleLbl="node1" presStyleIdx="2" presStyleCnt="4">
        <dgm:presLayoutVars>
          <dgm:chMax val="0"/>
          <dgm:chPref val="0"/>
          <dgm:bulletEnabled val="1"/>
        </dgm:presLayoutVars>
      </dgm:prSet>
      <dgm:spPr/>
      <dgm:t>
        <a:bodyPr/>
        <a:lstStyle/>
        <a:p>
          <a:endParaRPr lang="en-US"/>
        </a:p>
      </dgm:t>
    </dgm:pt>
    <dgm:pt modelId="{E3DA5725-0615-40FD-97C3-909A77C5A271}" type="pres">
      <dgm:prSet presAssocID="{21EB1A7E-C575-48BE-B9FD-474E604E0C28}" presName="quad4" presStyleLbl="node1" presStyleIdx="3" presStyleCnt="4">
        <dgm:presLayoutVars>
          <dgm:chMax val="0"/>
          <dgm:chPref val="0"/>
          <dgm:bulletEnabled val="1"/>
        </dgm:presLayoutVars>
      </dgm:prSet>
      <dgm:spPr/>
      <dgm:t>
        <a:bodyPr/>
        <a:lstStyle/>
        <a:p>
          <a:endParaRPr lang="en-US"/>
        </a:p>
      </dgm:t>
    </dgm:pt>
  </dgm:ptLst>
  <dgm:cxnLst>
    <dgm:cxn modelId="{4A00A9EB-04F6-4072-B3B5-4193D5B7BDDA}" type="presOf" srcId="{587B5247-7828-493A-BD96-7B913976D062}" destId="{4089D25D-AB15-456F-A2C0-566F9B46DCFC}" srcOrd="0" destOrd="0" presId="urn:microsoft.com/office/officeart/2005/8/layout/matrix3"/>
    <dgm:cxn modelId="{1C5D74FB-368E-40EE-9200-1367107B03F8}" srcId="{21EB1A7E-C575-48BE-B9FD-474E604E0C28}" destId="{587B5247-7828-493A-BD96-7B913976D062}" srcOrd="1" destOrd="0" parTransId="{61129200-70A2-4CA8-959D-A2DFBDA74919}" sibTransId="{47B7BC8D-954C-472F-A03F-F8E243743948}"/>
    <dgm:cxn modelId="{1FCFE9F9-80A2-4697-BDD2-BC3D9651C4DF}" srcId="{21EB1A7E-C575-48BE-B9FD-474E604E0C28}" destId="{0EF8A88C-039F-4062-8194-091407D55DAD}" srcOrd="3" destOrd="0" parTransId="{C682D20C-D69A-4F90-AA51-65B093640AC9}" sibTransId="{EABFD5BA-FAA0-4153-85F9-B1D45BAB2533}"/>
    <dgm:cxn modelId="{8E28D070-1BCC-4BDB-8A26-C9ED8133B6D5}" type="presOf" srcId="{21EB1A7E-C575-48BE-B9FD-474E604E0C28}" destId="{0D996A48-DE3B-4038-B44A-3A7EFF82BD7F}" srcOrd="0" destOrd="0" presId="urn:microsoft.com/office/officeart/2005/8/layout/matrix3"/>
    <dgm:cxn modelId="{D9387C70-9888-47EB-8F88-C433565A1771}" type="presOf" srcId="{9C01396F-2C0D-44F4-BF22-2D283269E81A}" destId="{9B1D0068-CF5F-48E9-BC34-44B41D6D74C2}" srcOrd="0" destOrd="0" presId="urn:microsoft.com/office/officeart/2005/8/layout/matrix3"/>
    <dgm:cxn modelId="{E439EA0D-E30B-4D69-99B6-138D4AABAD80}" type="presOf" srcId="{30F3EB9D-9C17-4062-9CB7-71EC132D33BB}" destId="{143BFE23-28C0-481C-85D5-88922E16E7F6}" srcOrd="0" destOrd="0" presId="urn:microsoft.com/office/officeart/2005/8/layout/matrix3"/>
    <dgm:cxn modelId="{3053A509-745C-401C-B0AC-EA0185BF8BEF}" srcId="{21EB1A7E-C575-48BE-B9FD-474E604E0C28}" destId="{30F3EB9D-9C17-4062-9CB7-71EC132D33BB}" srcOrd="2" destOrd="0" parTransId="{3A5FC167-107D-4E76-8157-D916AB0D69B8}" sibTransId="{08B46740-8A46-43AF-8D9B-87D639399F70}"/>
    <dgm:cxn modelId="{A3EAF674-37DB-4F60-9378-9C353C2886F5}" type="presOf" srcId="{0EF8A88C-039F-4062-8194-091407D55DAD}" destId="{E3DA5725-0615-40FD-97C3-909A77C5A271}" srcOrd="0" destOrd="0" presId="urn:microsoft.com/office/officeart/2005/8/layout/matrix3"/>
    <dgm:cxn modelId="{C0E4B82B-9258-472C-A514-5A99C8DB791E}" srcId="{21EB1A7E-C575-48BE-B9FD-474E604E0C28}" destId="{9C01396F-2C0D-44F4-BF22-2D283269E81A}" srcOrd="0" destOrd="0" parTransId="{CDBC3F71-DCB9-41AB-89A0-553B5355AFB4}" sibTransId="{D5ADD562-8499-471D-AFEC-49101FF2B051}"/>
    <dgm:cxn modelId="{C7218517-4DB1-4596-A530-DD6CB3BA7408}" type="presParOf" srcId="{0D996A48-DE3B-4038-B44A-3A7EFF82BD7F}" destId="{1803BA2F-E97E-4F72-8A2B-3D274EA65255}" srcOrd="0" destOrd="0" presId="urn:microsoft.com/office/officeart/2005/8/layout/matrix3"/>
    <dgm:cxn modelId="{EC3C53BD-3B08-4D86-AAE6-D60054A56FE4}" type="presParOf" srcId="{0D996A48-DE3B-4038-B44A-3A7EFF82BD7F}" destId="{9B1D0068-CF5F-48E9-BC34-44B41D6D74C2}" srcOrd="1" destOrd="0" presId="urn:microsoft.com/office/officeart/2005/8/layout/matrix3"/>
    <dgm:cxn modelId="{E464722B-CAE4-442F-B1CC-A11540922A7C}" type="presParOf" srcId="{0D996A48-DE3B-4038-B44A-3A7EFF82BD7F}" destId="{4089D25D-AB15-456F-A2C0-566F9B46DCFC}" srcOrd="2" destOrd="0" presId="urn:microsoft.com/office/officeart/2005/8/layout/matrix3"/>
    <dgm:cxn modelId="{0F78BAF8-8C2C-46D7-834D-9FD9D6EC7847}" type="presParOf" srcId="{0D996A48-DE3B-4038-B44A-3A7EFF82BD7F}" destId="{143BFE23-28C0-481C-85D5-88922E16E7F6}" srcOrd="3" destOrd="0" presId="urn:microsoft.com/office/officeart/2005/8/layout/matrix3"/>
    <dgm:cxn modelId="{E20835EE-A8F9-4885-BD1C-D1B21EB80F98}" type="presParOf" srcId="{0D996A48-DE3B-4038-B44A-3A7EFF82BD7F}" destId="{E3DA5725-0615-40FD-97C3-909A77C5A27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B573-0DED-4760-A7A2-834A88501EA3}">
      <dsp:nvSpPr>
        <dsp:cNvPr id="0" name=""/>
        <dsp:cNvSpPr/>
      </dsp:nvSpPr>
      <dsp:spPr>
        <a:xfrm>
          <a:off x="0" y="0"/>
          <a:ext cx="4034659"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latin typeface="Times New Roman" pitchFamily="18" charset="0"/>
              <a:cs typeface="Times New Roman" pitchFamily="18" charset="0"/>
            </a:rPr>
            <a:t>Psychotherapy</a:t>
          </a:r>
          <a:endParaRPr lang="en-US" sz="3600" kern="1200" dirty="0">
            <a:latin typeface="Times New Roman" pitchFamily="18" charset="0"/>
            <a:cs typeface="Times New Roman" pitchFamily="18" charset="0"/>
          </a:endParaRPr>
        </a:p>
      </dsp:txBody>
      <dsp:txXfrm>
        <a:off x="71201" y="71201"/>
        <a:ext cx="3892257" cy="1316160"/>
      </dsp:txXfrm>
    </dsp:sp>
    <dsp:sp modelId="{2F9A230C-C09D-4FE8-97FE-B100874554EF}">
      <dsp:nvSpPr>
        <dsp:cNvPr id="0" name=""/>
        <dsp:cNvSpPr/>
      </dsp:nvSpPr>
      <dsp:spPr>
        <a:xfrm>
          <a:off x="0" y="1524000"/>
          <a:ext cx="4034659"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latin typeface="Times New Roman" pitchFamily="18" charset="0"/>
              <a:cs typeface="Times New Roman" pitchFamily="18" charset="0"/>
            </a:rPr>
            <a:t>Counseling</a:t>
          </a:r>
          <a:endParaRPr lang="en-US" sz="3600" kern="1200" dirty="0">
            <a:latin typeface="Times New Roman" pitchFamily="18" charset="0"/>
            <a:cs typeface="Times New Roman" pitchFamily="18" charset="0"/>
          </a:endParaRPr>
        </a:p>
      </dsp:txBody>
      <dsp:txXfrm>
        <a:off x="71201" y="1595201"/>
        <a:ext cx="3892257" cy="1316160"/>
      </dsp:txXfrm>
    </dsp:sp>
    <dsp:sp modelId="{C166D9B0-2131-4EF1-92C9-726BEAD8FA7A}">
      <dsp:nvSpPr>
        <dsp:cNvPr id="0" name=""/>
        <dsp:cNvSpPr/>
      </dsp:nvSpPr>
      <dsp:spPr>
        <a:xfrm>
          <a:off x="3940" y="3067400"/>
          <a:ext cx="4034659"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latin typeface="Times New Roman" pitchFamily="18" charset="0"/>
              <a:cs typeface="Times New Roman" pitchFamily="18" charset="0"/>
            </a:rPr>
            <a:t>Life coaching skills</a:t>
          </a:r>
          <a:endParaRPr lang="en-US" sz="3600" kern="1200" dirty="0">
            <a:latin typeface="Times New Roman" pitchFamily="18" charset="0"/>
            <a:cs typeface="Times New Roman" pitchFamily="18" charset="0"/>
          </a:endParaRPr>
        </a:p>
      </dsp:txBody>
      <dsp:txXfrm>
        <a:off x="75141" y="3138601"/>
        <a:ext cx="3892257"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158BF-01BA-4BEB-AF14-1831C899EF9D}" type="datetimeFigureOut">
              <a:rPr lang="en-GB" smtClean="0"/>
              <a:t>01/04/2020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8818A-830C-4521-B3D3-9507A4EBFB14}" type="slidenum">
              <a:rPr lang="en-GB" smtClean="0"/>
              <a:t>‹#›</a:t>
            </a:fld>
            <a:endParaRPr lang="en-GB"/>
          </a:p>
        </p:txBody>
      </p:sp>
    </p:spTree>
    <p:extLst>
      <p:ext uri="{BB962C8B-B14F-4D97-AF65-F5344CB8AC3E}">
        <p14:creationId xmlns:p14="http://schemas.microsoft.com/office/powerpoint/2010/main" val="220047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42229D-B472-47F5-A136-C45C9B37F04C}"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202493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55CF-131D-4F2C-8910-4A688154D838}"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174973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81278-68E9-4C13-92F8-CDAE6F262D28}"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262758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76D02-6867-49B5-A8D5-B0B0E8CCB544}"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305406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05213-3A10-43B7-81C9-69B58747A694}"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225900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E30F0-42DB-468E-8A46-E3A6F12F40B3}"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162541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7954F-C496-4E23-922B-03D41730BC2D}" type="datetime1">
              <a:rPr lang="en-US" smtClean="0"/>
              <a:t>4/1/2020</a:t>
            </a:fld>
            <a:endParaRPr lang="en-US"/>
          </a:p>
        </p:txBody>
      </p:sp>
      <p:sp>
        <p:nvSpPr>
          <p:cNvPr id="8" name="Footer Placeholder 7"/>
          <p:cNvSpPr>
            <a:spLocks noGrp="1"/>
          </p:cNvSpPr>
          <p:nvPr>
            <p:ph type="ftr" sz="quarter" idx="11"/>
          </p:nvPr>
        </p:nvSpPr>
        <p:spPr/>
        <p:txBody>
          <a:bodyPr/>
          <a:lstStyle/>
          <a:p>
            <a:r>
              <a:rPr lang="en-US" smtClean="0"/>
              <a:t>Dr Amina Muazzam</a:t>
            </a:r>
            <a:endParaRPr lang="en-US"/>
          </a:p>
        </p:txBody>
      </p:sp>
      <p:sp>
        <p:nvSpPr>
          <p:cNvPr id="9" name="Slide Number Placeholder 8"/>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177958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2D9923-53F3-4EBE-A2C1-D62704150880}"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281460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80C4C-44CC-4BE0-A772-CE36775B51E5}"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108914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2C7E6-E6C6-4FA1-B0FA-A1F24A2C7FBB}"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275918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F373B-A9A4-498B-A5E8-CD9FC517B488}"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6424AA4-1ED4-493F-986F-AE3D19DEC709}" type="slidenum">
              <a:rPr lang="en-US" smtClean="0"/>
              <a:t>‹#›</a:t>
            </a:fld>
            <a:endParaRPr lang="en-US"/>
          </a:p>
        </p:txBody>
      </p:sp>
    </p:spTree>
    <p:extLst>
      <p:ext uri="{BB962C8B-B14F-4D97-AF65-F5344CB8AC3E}">
        <p14:creationId xmlns:p14="http://schemas.microsoft.com/office/powerpoint/2010/main" val="405492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9DE09-8A63-46E7-8668-6002ED54F659}" type="datetime1">
              <a:rPr lang="en-US" smtClean="0"/>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Amina Muazzam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24AA4-1ED4-493F-986F-AE3D19DEC709}" type="slidenum">
              <a:rPr lang="en-US" smtClean="0"/>
              <a:t>‹#›</a:t>
            </a:fld>
            <a:endParaRPr lang="en-US"/>
          </a:p>
        </p:txBody>
      </p:sp>
    </p:spTree>
    <p:extLst>
      <p:ext uri="{BB962C8B-B14F-4D97-AF65-F5344CB8AC3E}">
        <p14:creationId xmlns:p14="http://schemas.microsoft.com/office/powerpoint/2010/main" val="50010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b="1" dirty="0">
                <a:effectLst>
                  <a:outerShdw blurRad="38100" dist="38100" dir="2700000" algn="tl">
                    <a:srgbClr val="000000">
                      <a:alpha val="43137"/>
                    </a:srgbClr>
                  </a:outerShdw>
                </a:effectLst>
              </a:rPr>
              <a:t> Broad Spectrum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Cognitive Behavior Therapy</a:t>
            </a:r>
          </a:p>
        </p:txBody>
      </p:sp>
      <p:sp>
        <p:nvSpPr>
          <p:cNvPr id="4" name="Rectangle 3"/>
          <p:cNvSpPr/>
          <p:nvPr/>
        </p:nvSpPr>
        <p:spPr>
          <a:xfrm>
            <a:off x="457200" y="2743200"/>
            <a:ext cx="4054698" cy="584775"/>
          </a:xfrm>
          <a:prstGeom prst="rect">
            <a:avLst/>
          </a:prstGeom>
        </p:spPr>
        <p:txBody>
          <a:bodyPr wrap="square">
            <a:spAutoFit/>
          </a:bodyPr>
          <a:lstStyle/>
          <a:p>
            <a:r>
              <a:rPr lang="en-US" sz="3200" b="1" dirty="0" smtClean="0"/>
              <a:t>DR </a:t>
            </a:r>
            <a:r>
              <a:rPr lang="en-US" sz="3200" b="1" dirty="0" err="1" smtClean="0"/>
              <a:t>Amina</a:t>
            </a:r>
            <a:r>
              <a:rPr lang="en-US" sz="3200" b="1" dirty="0" smtClean="0"/>
              <a:t> </a:t>
            </a:r>
            <a:r>
              <a:rPr lang="en-US" sz="3200" b="1" dirty="0" err="1" smtClean="0"/>
              <a:t>Muazzam</a:t>
            </a:r>
            <a:endParaRPr lang="en-US" sz="3200"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64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8D1BD9A8-D7CF-4B40-AD73-4F6CF379218C}"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a:t>
            </a:fld>
            <a:endParaRPr lang="en-US"/>
          </a:p>
        </p:txBody>
      </p:sp>
    </p:spTree>
    <p:extLst>
      <p:ext uri="{BB962C8B-B14F-4D97-AF65-F5344CB8AC3E}">
        <p14:creationId xmlns:p14="http://schemas.microsoft.com/office/powerpoint/2010/main" val="2718606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24"/>
            <a:ext cx="8229600" cy="1143000"/>
          </a:xfrm>
        </p:spPr>
        <p:txBody>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Cognitive Behavioral Techniques</a:t>
            </a:r>
          </a:p>
        </p:txBody>
      </p:sp>
      <p:sp>
        <p:nvSpPr>
          <p:cNvPr id="3" name="Content Placeholder 2"/>
          <p:cNvSpPr>
            <a:spLocks noGrp="1"/>
          </p:cNvSpPr>
          <p:nvPr>
            <p:ph idx="1"/>
          </p:nvPr>
        </p:nvSpPr>
        <p:spPr>
          <a:xfrm>
            <a:off x="457200" y="1143000"/>
            <a:ext cx="8229600" cy="5715000"/>
          </a:xfrm>
        </p:spPr>
        <p:txBody>
          <a:bodyPr>
            <a:normAutofit fontScale="70000" lnSpcReduction="20000"/>
          </a:bodyPr>
          <a:lstStyle/>
          <a:p>
            <a:r>
              <a:rPr lang="en-US" sz="3400" dirty="0"/>
              <a:t> </a:t>
            </a:r>
            <a:r>
              <a:rPr lang="en-US" sz="3400" b="1" dirty="0">
                <a:latin typeface="Times New Roman" pitchFamily="18" charset="0"/>
                <a:cs typeface="Times New Roman" pitchFamily="18" charset="0"/>
              </a:rPr>
              <a:t>Journaling</a:t>
            </a:r>
            <a:r>
              <a:rPr lang="en-US" sz="3400" dirty="0">
                <a:latin typeface="Times New Roman" pitchFamily="18" charset="0"/>
                <a:cs typeface="Times New Roman" pitchFamily="18" charset="0"/>
              </a:rPr>
              <a:t>. Patients keep a detailed written diary of situations that arise in everyday life, the thoughts and emotions surrounding them, and the behavior that accompany them. The therapist and patient then review the journal together to discover maladaptive thought patterns and how these thoughts impact behavior</a:t>
            </a:r>
            <a:r>
              <a:rPr lang="en-US" sz="3400" dirty="0" smtClean="0">
                <a:latin typeface="Times New Roman" pitchFamily="18" charset="0"/>
                <a:cs typeface="Times New Roman" pitchFamily="18" charset="0"/>
              </a:rPr>
              <a:t>.</a:t>
            </a:r>
          </a:p>
          <a:p>
            <a:pPr fontAlgn="base"/>
            <a:r>
              <a:rPr lang="en-US" sz="3400" b="1" dirty="0">
                <a:latin typeface="Times New Roman" pitchFamily="18" charset="0"/>
                <a:cs typeface="Times New Roman" pitchFamily="18" charset="0"/>
              </a:rPr>
              <a:t> Relaxed </a:t>
            </a:r>
            <a:r>
              <a:rPr lang="en-US" sz="3400" b="1" dirty="0" smtClean="0">
                <a:latin typeface="Times New Roman" pitchFamily="18" charset="0"/>
                <a:cs typeface="Times New Roman" pitchFamily="18" charset="0"/>
              </a:rPr>
              <a:t>Breathing. </a:t>
            </a:r>
            <a:r>
              <a:rPr lang="en-US" sz="3400" dirty="0" smtClean="0">
                <a:latin typeface="Times New Roman" pitchFamily="18" charset="0"/>
                <a:cs typeface="Times New Roman" pitchFamily="18" charset="0"/>
              </a:rPr>
              <a:t>This </a:t>
            </a:r>
            <a:r>
              <a:rPr lang="en-US" sz="3400" dirty="0">
                <a:latin typeface="Times New Roman" pitchFamily="18" charset="0"/>
                <a:cs typeface="Times New Roman" pitchFamily="18" charset="0"/>
              </a:rPr>
              <a:t>is another technique that is not specific to CBT but will be familiar to practitioners of </a:t>
            </a:r>
            <a:r>
              <a:rPr lang="en-US" sz="3400" b="1" dirty="0">
                <a:latin typeface="Times New Roman" pitchFamily="18" charset="0"/>
                <a:cs typeface="Times New Roman" pitchFamily="18" charset="0"/>
              </a:rPr>
              <a:t>mindfulness</a:t>
            </a:r>
            <a:r>
              <a:rPr lang="en-US" sz="3400" dirty="0">
                <a:latin typeface="Times New Roman" pitchFamily="18" charset="0"/>
                <a:cs typeface="Times New Roman" pitchFamily="18" charset="0"/>
              </a:rPr>
              <a:t>. There are many ways to relax and bring regularity to your breath, including guided and unguided imagery, audio recordings. Bringing regularity and calm to your breath will allow you to approach your problems from a place of balance, facilitating more effective and rational decision </a:t>
            </a:r>
            <a:r>
              <a:rPr lang="en-US" sz="3400" dirty="0" smtClean="0">
                <a:latin typeface="Times New Roman" pitchFamily="18" charset="0"/>
                <a:cs typeface="Times New Roman" pitchFamily="18" charset="0"/>
              </a:rPr>
              <a:t>making.</a:t>
            </a:r>
            <a:endParaRPr lang="en-US" sz="3400" b="1" dirty="0">
              <a:latin typeface="Times New Roman" pitchFamily="18" charset="0"/>
              <a:cs typeface="Times New Roman" pitchFamily="18" charset="0"/>
            </a:endParaRPr>
          </a:p>
          <a:p>
            <a:r>
              <a:rPr lang="en-US" sz="3400" b="1" dirty="0" smtClean="0">
                <a:latin typeface="Times New Roman" pitchFamily="18" charset="0"/>
                <a:cs typeface="Times New Roman" pitchFamily="18" charset="0"/>
              </a:rPr>
              <a:t>Validity </a:t>
            </a:r>
            <a:r>
              <a:rPr lang="en-US" sz="3400" b="1" dirty="0">
                <a:latin typeface="Times New Roman" pitchFamily="18" charset="0"/>
                <a:cs typeface="Times New Roman" pitchFamily="18" charset="0"/>
              </a:rPr>
              <a:t>testing</a:t>
            </a:r>
            <a:r>
              <a:rPr lang="en-US" sz="3400" dirty="0">
                <a:latin typeface="Times New Roman" pitchFamily="18" charset="0"/>
                <a:cs typeface="Times New Roman" pitchFamily="18" charset="0"/>
              </a:rPr>
              <a:t>. The therapist asks the patient to defend his or her thoughts and beliefs. If the patient cannot produce objective evidence supporting his or her assumptions, the invalidity, or faulty nature, is exposed.</a:t>
            </a:r>
          </a:p>
          <a:p>
            <a:endParaRPr lang="en-US" dirty="0"/>
          </a:p>
        </p:txBody>
      </p:sp>
      <p:sp>
        <p:nvSpPr>
          <p:cNvPr id="4" name="Date Placeholder 3"/>
          <p:cNvSpPr>
            <a:spLocks noGrp="1"/>
          </p:cNvSpPr>
          <p:nvPr>
            <p:ph type="dt" sz="half" idx="10"/>
          </p:nvPr>
        </p:nvSpPr>
        <p:spPr/>
        <p:txBody>
          <a:bodyPr/>
          <a:lstStyle/>
          <a:p>
            <a:fld id="{E2DF6DF1-A24B-4B92-860B-B71E3DE24A62}"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10</a:t>
            </a:fld>
            <a:endParaRPr lang="en-US"/>
          </a:p>
        </p:txBody>
      </p:sp>
    </p:spTree>
    <p:extLst>
      <p:ext uri="{BB962C8B-B14F-4D97-AF65-F5344CB8AC3E}">
        <p14:creationId xmlns:p14="http://schemas.microsoft.com/office/powerpoint/2010/main" val="22583417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b="1" dirty="0">
                <a:effectLst>
                  <a:outerShdw blurRad="38100" dist="38100" dir="2700000" algn="tl">
                    <a:srgbClr val="000000">
                      <a:alpha val="43137"/>
                    </a:srgbClr>
                  </a:outerShdw>
                </a:effectLst>
              </a:rPr>
              <a:t>Continue</a:t>
            </a:r>
            <a:r>
              <a:rPr lang="en-US" dirty="0"/>
              <a:t>……</a:t>
            </a:r>
          </a:p>
        </p:txBody>
      </p:sp>
      <p:sp>
        <p:nvSpPr>
          <p:cNvPr id="3" name="Content Placeholder 2"/>
          <p:cNvSpPr>
            <a:spLocks noGrp="1"/>
          </p:cNvSpPr>
          <p:nvPr>
            <p:ph idx="1"/>
          </p:nvPr>
        </p:nvSpPr>
        <p:spPr>
          <a:xfrm>
            <a:off x="457200" y="1219200"/>
            <a:ext cx="8229600" cy="5638800"/>
          </a:xfrm>
        </p:spPr>
        <p:txBody>
          <a:bodyPr>
            <a:normAutofit fontScale="32500" lnSpcReduction="20000"/>
          </a:bodyPr>
          <a:lstStyle/>
          <a:p>
            <a:endParaRPr lang="en-US" b="1" dirty="0" smtClean="0"/>
          </a:p>
          <a:p>
            <a:r>
              <a:rPr lang="en-US" sz="7400" b="1" dirty="0">
                <a:latin typeface="Times New Roman" pitchFamily="18" charset="0"/>
                <a:cs typeface="Times New Roman" pitchFamily="18" charset="0"/>
              </a:rPr>
              <a:t>Progressive Muscle Relaxation (</a:t>
            </a:r>
            <a:r>
              <a:rPr lang="en-US" sz="7400" b="1" dirty="0" smtClean="0">
                <a:latin typeface="Times New Roman" pitchFamily="18" charset="0"/>
                <a:cs typeface="Times New Roman" pitchFamily="18" charset="0"/>
              </a:rPr>
              <a:t>PMR)</a:t>
            </a:r>
            <a:r>
              <a:rPr lang="en-US" sz="7400" dirty="0" smtClean="0">
                <a:latin typeface="Times New Roman" pitchFamily="18" charset="0"/>
                <a:cs typeface="Times New Roman" pitchFamily="18" charset="0"/>
              </a:rPr>
              <a:t>. This </a:t>
            </a:r>
            <a:r>
              <a:rPr lang="en-US" sz="7400" dirty="0">
                <a:latin typeface="Times New Roman" pitchFamily="18" charset="0"/>
                <a:cs typeface="Times New Roman" pitchFamily="18" charset="0"/>
              </a:rPr>
              <a:t>is a familiar technique to those who practice mindfulness. Similar to the body scan, this technique instructs you to relax one muscle group at a time until your whole body is in a state of relaxation. You can use audio guidance, a YouTube video, or simply your own mind to practice this technique, and it can be especially helpful for calming nerves and soothing a busy and unfocused mind</a:t>
            </a:r>
            <a:r>
              <a:rPr lang="en-US" sz="7400" dirty="0" smtClean="0">
                <a:latin typeface="Times New Roman" pitchFamily="18" charset="0"/>
                <a:cs typeface="Times New Roman" pitchFamily="18" charset="0"/>
              </a:rPr>
              <a:t>.</a:t>
            </a:r>
            <a:endParaRPr lang="en-US" sz="7400" b="1" dirty="0">
              <a:latin typeface="Times New Roman" pitchFamily="18" charset="0"/>
              <a:cs typeface="Times New Roman" pitchFamily="18" charset="0"/>
            </a:endParaRPr>
          </a:p>
          <a:p>
            <a:r>
              <a:rPr lang="en-US" sz="7400" b="1" dirty="0" smtClean="0">
                <a:latin typeface="Times New Roman" pitchFamily="18" charset="0"/>
                <a:cs typeface="Times New Roman" pitchFamily="18" charset="0"/>
              </a:rPr>
              <a:t>Homework</a:t>
            </a:r>
            <a:r>
              <a:rPr lang="en-US" sz="7400" b="1" dirty="0">
                <a:latin typeface="Times New Roman" pitchFamily="18" charset="0"/>
                <a:cs typeface="Times New Roman" pitchFamily="18" charset="0"/>
              </a:rPr>
              <a:t>. </a:t>
            </a:r>
            <a:r>
              <a:rPr lang="en-US" sz="7400" dirty="0">
                <a:latin typeface="Times New Roman" pitchFamily="18" charset="0"/>
                <a:cs typeface="Times New Roman" pitchFamily="18" charset="0"/>
              </a:rPr>
              <a:t>In order to encourage self-discovery and reinforce insights made in therapy, the therapist may ask the patient to do homework assignments. These may include note-taking during the session, </a:t>
            </a:r>
            <a:r>
              <a:rPr lang="en-US" sz="7400" dirty="0" smtClean="0">
                <a:latin typeface="Times New Roman" pitchFamily="18" charset="0"/>
                <a:cs typeface="Times New Roman" pitchFamily="18" charset="0"/>
              </a:rPr>
              <a:t>journaling, review </a:t>
            </a:r>
            <a:r>
              <a:rPr lang="en-US" sz="7400" dirty="0">
                <a:latin typeface="Times New Roman" pitchFamily="18" charset="0"/>
                <a:cs typeface="Times New Roman" pitchFamily="18" charset="0"/>
              </a:rPr>
              <a:t>of an audiotape of the patient session, or reading books or articles appropriate to the therapy. They may also be more behaviorally focused, applying a newly learned strategy or coping mechanism to a situation, and then recording the results for the next therapy session</a:t>
            </a:r>
            <a:r>
              <a:rPr lang="en-US" sz="7400" dirty="0" smtClean="0">
                <a:latin typeface="Times New Roman" pitchFamily="18" charset="0"/>
                <a:cs typeface="Times New Roman" pitchFamily="18" charset="0"/>
              </a:rPr>
              <a:t>.</a:t>
            </a:r>
            <a:endParaRPr lang="en-US" sz="7400" b="1" dirty="0">
              <a:latin typeface="Times New Roman" pitchFamily="18" charset="0"/>
              <a:cs typeface="Times New Roman" pitchFamily="18" charset="0"/>
            </a:endParaRPr>
          </a:p>
          <a:p>
            <a:pPr marL="0" indent="0">
              <a:buNone/>
            </a:pPr>
            <a:r>
              <a:rPr lang="en-US" sz="3800" dirty="0" smtClean="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0" indent="0">
              <a:buNone/>
            </a:pPr>
            <a:endParaRPr lang="en-US" b="1" dirty="0"/>
          </a:p>
        </p:txBody>
      </p:sp>
      <p:sp>
        <p:nvSpPr>
          <p:cNvPr id="4" name="Date Placeholder 3"/>
          <p:cNvSpPr>
            <a:spLocks noGrp="1"/>
          </p:cNvSpPr>
          <p:nvPr>
            <p:ph type="dt" sz="half" idx="10"/>
          </p:nvPr>
        </p:nvSpPr>
        <p:spPr/>
        <p:txBody>
          <a:bodyPr/>
          <a:lstStyle/>
          <a:p>
            <a:fld id="{CB53AA44-1E49-4229-9BDF-F338BF2FAEB3}"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11</a:t>
            </a:fld>
            <a:endParaRPr lang="en-US"/>
          </a:p>
        </p:txBody>
      </p:sp>
    </p:spTree>
    <p:extLst>
      <p:ext uri="{BB962C8B-B14F-4D97-AF65-F5344CB8AC3E}">
        <p14:creationId xmlns:p14="http://schemas.microsoft.com/office/powerpoint/2010/main" val="42841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pPr algn="l"/>
            <a:r>
              <a:rPr lang="en-US" b="1" dirty="0">
                <a:effectLst>
                  <a:outerShdw blurRad="38100" dist="38100" dir="2700000" algn="tl">
                    <a:srgbClr val="000000">
                      <a:alpha val="43137"/>
                    </a:srgbClr>
                  </a:outerShdw>
                </a:effectLst>
              </a:rPr>
              <a:t>Continue</a:t>
            </a:r>
            <a:r>
              <a:rPr lang="en-US" dirty="0"/>
              <a:t>……</a:t>
            </a:r>
          </a:p>
        </p:txBody>
      </p:sp>
      <p:sp>
        <p:nvSpPr>
          <p:cNvPr id="3" name="Content Placeholder 2"/>
          <p:cNvSpPr>
            <a:spLocks noGrp="1"/>
          </p:cNvSpPr>
          <p:nvPr>
            <p:ph idx="1"/>
          </p:nvPr>
        </p:nvSpPr>
        <p:spPr>
          <a:xfrm>
            <a:off x="457200" y="990600"/>
            <a:ext cx="8229600" cy="5867400"/>
          </a:xfrm>
        </p:spPr>
        <p:txBody>
          <a:bodyPr>
            <a:normAutofit/>
          </a:bodyPr>
          <a:lstStyle/>
          <a:p>
            <a:endParaRPr lang="en-US" sz="2400" b="1"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Self-Monitoring</a:t>
            </a:r>
            <a:r>
              <a:rPr lang="en-US" sz="2400" dirty="0">
                <a:latin typeface="Times New Roman" pitchFamily="18" charset="0"/>
                <a:cs typeface="Times New Roman" pitchFamily="18" charset="0"/>
              </a:rPr>
              <a:t>: Also called diary work, self-monitoring is used to record the amount and degree of thoughts and behaviors. This provides the client and therapist information regarding the degree of a client’s negative affirmations</a:t>
            </a:r>
            <a:endParaRPr lang="en-US"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Socratic </a:t>
            </a:r>
            <a:r>
              <a:rPr lang="en-US" sz="2400" b="1" dirty="0">
                <a:latin typeface="Times New Roman" pitchFamily="18" charset="0"/>
                <a:cs typeface="Times New Roman" pitchFamily="18" charset="0"/>
              </a:rPr>
              <a:t>Questioning</a:t>
            </a:r>
            <a:r>
              <a:rPr lang="en-US" sz="2400" dirty="0">
                <a:latin typeface="Times New Roman" pitchFamily="18" charset="0"/>
                <a:cs typeface="Times New Roman" pitchFamily="18" charset="0"/>
              </a:rPr>
              <a:t>: Questioning allows the therapist to stimulate the client’s self-awareness, focus in on the problem definition, expose the client’s belief system, and challenge irrational beliefs while revealing the clients cognitive processes</a:t>
            </a:r>
            <a:r>
              <a:rPr lang="en-US" sz="240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Behavioral Experiments</a:t>
            </a:r>
            <a:r>
              <a:rPr lang="en-US" sz="2400" dirty="0">
                <a:latin typeface="Times New Roman" pitchFamily="18" charset="0"/>
                <a:cs typeface="Times New Roman" pitchFamily="18" charset="0"/>
              </a:rPr>
              <a:t>: The experiment process includes experiencing, observing, reflecting, and planning.  These steps are conducted through thought testing, discovery, activity, and/or observation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F9387406-AF15-4137-9C69-C28493BDB4C9}"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12</a:t>
            </a:fld>
            <a:endParaRPr lang="en-US"/>
          </a:p>
        </p:txBody>
      </p:sp>
    </p:spTree>
    <p:extLst>
      <p:ext uri="{BB962C8B-B14F-4D97-AF65-F5344CB8AC3E}">
        <p14:creationId xmlns:p14="http://schemas.microsoft.com/office/powerpoint/2010/main" val="1602040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895600" cy="1143000"/>
          </a:xfrm>
        </p:spPr>
        <p:txBody>
          <a:bodyPr>
            <a:normAutofit fontScale="90000"/>
          </a:bodyPr>
          <a:lstStyle/>
          <a:p>
            <a:r>
              <a:rPr lang="en-US" b="1" dirty="0">
                <a:latin typeface="Times New Roman" pitchFamily="18" charset="0"/>
                <a:cs typeface="Times New Roman" pitchFamily="18" charset="0"/>
              </a:rPr>
              <a:t>C</a:t>
            </a:r>
            <a:r>
              <a:rPr lang="en-US" b="1" dirty="0" smtClean="0">
                <a:latin typeface="Times New Roman" pitchFamily="18" charset="0"/>
                <a:cs typeface="Times New Roman" pitchFamily="18" charset="0"/>
              </a:rPr>
              <a:t>ontinue…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r>
              <a:rPr lang="en-US" sz="2400" b="1" dirty="0">
                <a:latin typeface="Times New Roman" pitchFamily="18" charset="0"/>
                <a:cs typeface="Times New Roman" pitchFamily="18" charset="0"/>
              </a:rPr>
              <a:t>Systematic Desensitization</a:t>
            </a:r>
            <a:r>
              <a:rPr lang="en-US" sz="2400" dirty="0">
                <a:latin typeface="Times New Roman" pitchFamily="18" charset="0"/>
                <a:cs typeface="Times New Roman" pitchFamily="18" charset="0"/>
              </a:rPr>
              <a:t>: Systematic Desensitization pairs relaxation with exposure to something stressful.  Clients are taught to relax in anxiety producing situations.</a:t>
            </a:r>
          </a:p>
          <a:p>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Cognitive Restructuring </a:t>
            </a:r>
            <a:r>
              <a:rPr lang="en-US" sz="2400" b="1" dirty="0" smtClean="0">
                <a:latin typeface="Times New Roman" pitchFamily="18" charset="0"/>
                <a:cs typeface="Times New Roman" pitchFamily="18" charset="0"/>
              </a:rPr>
              <a:t>Techniques:</a:t>
            </a:r>
            <a:r>
              <a:rPr lang="en-US" sz="2400" dirty="0">
                <a:latin typeface="Times New Roman" pitchFamily="18" charset="0"/>
                <a:cs typeface="Times New Roman" pitchFamily="18" charset="0"/>
              </a:rPr>
              <a:t> A</a:t>
            </a:r>
            <a:r>
              <a:rPr lang="en-US" sz="2400" dirty="0" smtClean="0">
                <a:latin typeface="Times New Roman" pitchFamily="18" charset="0"/>
                <a:cs typeface="Times New Roman" pitchFamily="18" charset="0"/>
              </a:rPr>
              <a:t> cognitive </a:t>
            </a:r>
            <a:r>
              <a:rPr lang="en-US" sz="2400" dirty="0">
                <a:latin typeface="Times New Roman" pitchFamily="18" charset="0"/>
                <a:cs typeface="Times New Roman" pitchFamily="18" charset="0"/>
              </a:rPr>
              <a:t>behavior therapy technique aimed at helping people identify thinking patterns responsible for negative moods and ineffective </a:t>
            </a:r>
            <a:r>
              <a:rPr lang="en-US" sz="2400" dirty="0" smtClean="0">
                <a:latin typeface="Times New Roman" pitchFamily="18" charset="0"/>
                <a:cs typeface="Times New Roman" pitchFamily="18" charset="0"/>
              </a:rPr>
              <a:t>behavior</a:t>
            </a:r>
          </a:p>
          <a:p>
            <a:pPr fontAlgn="base"/>
            <a:r>
              <a:rPr lang="en-US" sz="2400" b="1" dirty="0">
                <a:latin typeface="Times New Roman" pitchFamily="18" charset="0"/>
                <a:cs typeface="Times New Roman" pitchFamily="18" charset="0"/>
              </a:rPr>
              <a:t>Skills </a:t>
            </a:r>
            <a:r>
              <a:rPr lang="en-US" sz="2400" b="1" dirty="0" smtClean="0">
                <a:latin typeface="Times New Roman" pitchFamily="18" charset="0"/>
                <a:cs typeface="Times New Roman" pitchFamily="18" charset="0"/>
              </a:rPr>
              <a:t>Training: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lot of people’s problems result from not having the appropriate skills to achieve their goals. Skills training is a cognitive behavior therapy technique implemented in remedying such skills deficits. Common areas for skills training include </a:t>
            </a:r>
            <a:r>
              <a:rPr lang="en-US" sz="2400" dirty="0" smtClean="0">
                <a:latin typeface="Times New Roman" pitchFamily="18" charset="0"/>
                <a:cs typeface="Times New Roman" pitchFamily="18" charset="0"/>
              </a:rPr>
              <a:t>social </a:t>
            </a:r>
            <a:r>
              <a:rPr lang="en-US" sz="2400" dirty="0">
                <a:latin typeface="Times New Roman" pitchFamily="18" charset="0"/>
                <a:cs typeface="Times New Roman" pitchFamily="18" charset="0"/>
              </a:rPr>
              <a:t>skills training, communication </a:t>
            </a:r>
            <a:r>
              <a:rPr lang="en-US" sz="2400" dirty="0" smtClean="0">
                <a:latin typeface="Times New Roman" pitchFamily="18" charset="0"/>
                <a:cs typeface="Times New Roman" pitchFamily="18" charset="0"/>
              </a:rPr>
              <a:t>training, </a:t>
            </a:r>
            <a:r>
              <a:rPr lang="en-US" sz="2400" dirty="0">
                <a:latin typeface="Times New Roman" pitchFamily="18" charset="0"/>
                <a:cs typeface="Times New Roman" pitchFamily="18" charset="0"/>
              </a:rPr>
              <a:t>and assertiveness training. Usually skills training takes place through direct instruction, modeling, and role-plays. </a:t>
            </a:r>
            <a:endParaRPr lang="en-US" sz="24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8497CB3-5F49-42DC-84A6-D422CB01BDB2}"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13</a:t>
            </a:fld>
            <a:endParaRPr lang="en-US"/>
          </a:p>
        </p:txBody>
      </p:sp>
    </p:spTree>
    <p:extLst>
      <p:ext uri="{BB962C8B-B14F-4D97-AF65-F5344CB8AC3E}">
        <p14:creationId xmlns:p14="http://schemas.microsoft.com/office/powerpoint/2010/main" val="47073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143000"/>
          </a:xfrm>
        </p:spPr>
        <p:txBody>
          <a:bodyPr/>
          <a:lstStyle/>
          <a:p>
            <a:r>
              <a:rPr lang="en-US" dirty="0" smtClean="0">
                <a:latin typeface="Times New Roman" pitchFamily="18" charset="0"/>
                <a:cs typeface="Times New Roman" pitchFamily="18" charset="0"/>
              </a:rPr>
              <a:t>Continue…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b="1" dirty="0">
                <a:latin typeface="Times New Roman" pitchFamily="18" charset="0"/>
                <a:cs typeface="Times New Roman" pitchFamily="18" charset="0"/>
              </a:rPr>
              <a:t>Guided discovery</a:t>
            </a:r>
            <a:r>
              <a:rPr lang="en-US" sz="2400" dirty="0">
                <a:latin typeface="Times New Roman" pitchFamily="18" charset="0"/>
                <a:cs typeface="Times New Roman" pitchFamily="18" charset="0"/>
              </a:rPr>
              <a:t>. The therapist asks the patient a series of questions designed to guide the patient towards the discovery of his or her cognitive </a:t>
            </a:r>
            <a:r>
              <a:rPr lang="en-US" sz="2400" dirty="0" smtClean="0">
                <a:latin typeface="Times New Roman" pitchFamily="18" charset="0"/>
                <a:cs typeface="Times New Roman" pitchFamily="18" charset="0"/>
              </a:rPr>
              <a:t>distortions</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Cognitive rehearsal</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patient is asked to imagine a difficult situation he or she has encountered in the past, and then works with the therapist to practice how to successfully cope with the problem. When the patient is confronted with a similar situation again, the rehearsed behavior will be drawn on to deal with it.</a:t>
            </a:r>
          </a:p>
          <a:p>
            <a:r>
              <a:rPr lang="en-US" sz="2400" b="1" dirty="0">
                <a:latin typeface="Times New Roman" pitchFamily="18" charset="0"/>
                <a:cs typeface="Times New Roman" pitchFamily="18" charset="0"/>
              </a:rPr>
              <a:t>Modeling.</a:t>
            </a:r>
            <a:r>
              <a:rPr lang="en-US" sz="2400" dirty="0">
                <a:latin typeface="Times New Roman" pitchFamily="18" charset="0"/>
                <a:cs typeface="Times New Roman" pitchFamily="18" charset="0"/>
              </a:rPr>
              <a:t> Role-playing exercises allow the therapist to act out appropriate reactions to different situations. The patient can then model this </a:t>
            </a:r>
            <a:r>
              <a:rPr lang="en-US" sz="2400" dirty="0" smtClean="0">
                <a:latin typeface="Times New Roman" pitchFamily="18" charset="0"/>
                <a:cs typeface="Times New Roman" pitchFamily="18" charset="0"/>
              </a:rPr>
              <a:t>behavior and </a:t>
            </a:r>
            <a:r>
              <a:rPr lang="en-US" sz="2400" dirty="0">
                <a:latin typeface="Times New Roman" pitchFamily="18" charset="0"/>
                <a:cs typeface="Times New Roman" pitchFamily="18" charset="0"/>
              </a:rPr>
              <a:t>then works with the therapist to practice how to successfully cope with the problem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0917305-7051-44D9-9743-59FA1E88CEC3}"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14</a:t>
            </a:fld>
            <a:endParaRPr lang="en-US"/>
          </a:p>
        </p:txBody>
      </p:sp>
    </p:spTree>
    <p:extLst>
      <p:ext uri="{BB962C8B-B14F-4D97-AF65-F5344CB8AC3E}">
        <p14:creationId xmlns:p14="http://schemas.microsoft.com/office/powerpoint/2010/main" val="299395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Modes of administration</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0535297"/>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219200"/>
            <a:ext cx="4267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57AEB40A-3276-4C7E-B8FA-D562101096EF}"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15</a:t>
            </a:fld>
            <a:endParaRPr lang="en-US"/>
          </a:p>
        </p:txBody>
      </p:sp>
    </p:spTree>
    <p:extLst>
      <p:ext uri="{BB962C8B-B14F-4D97-AF65-F5344CB8AC3E}">
        <p14:creationId xmlns:p14="http://schemas.microsoft.com/office/powerpoint/2010/main" val="2341329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Cognitive Behavioral </a:t>
            </a:r>
            <a:r>
              <a:rPr lang="en-US" dirty="0" err="1">
                <a:latin typeface="Times New Roman" pitchFamily="18" charset="0"/>
                <a:cs typeface="Times New Roman" pitchFamily="18" charset="0"/>
              </a:rPr>
              <a:t>A</a:t>
            </a:r>
            <a:r>
              <a:rPr lang="en-US" dirty="0" err="1" smtClean="0">
                <a:latin typeface="Times New Roman" pitchFamily="18" charset="0"/>
                <a:cs typeface="Times New Roman" pitchFamily="18" charset="0"/>
              </a:rPr>
              <a:t>ctivites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Mindfulness and meditation</a:t>
            </a:r>
          </a:p>
          <a:p>
            <a:r>
              <a:rPr lang="en-US" dirty="0" smtClean="0">
                <a:latin typeface="Times New Roman" pitchFamily="18" charset="0"/>
                <a:cs typeface="Times New Roman" pitchFamily="18" charset="0"/>
              </a:rPr>
              <a:t>Successive approximation</a:t>
            </a:r>
          </a:p>
          <a:p>
            <a:r>
              <a:rPr lang="en-US" dirty="0" smtClean="0">
                <a:latin typeface="Times New Roman" pitchFamily="18" charset="0"/>
                <a:cs typeface="Times New Roman" pitchFamily="18" charset="0"/>
              </a:rPr>
              <a:t> Graded exposure</a:t>
            </a:r>
          </a:p>
          <a:p>
            <a:r>
              <a:rPr lang="en-US" dirty="0">
                <a:latin typeface="Times New Roman" pitchFamily="18" charset="0"/>
                <a:cs typeface="Times New Roman" pitchFamily="18" charset="0"/>
              </a:rPr>
              <a:t>Writing Self-Statements to Counteract Negative </a:t>
            </a:r>
            <a:r>
              <a:rPr lang="en-US" dirty="0" smtClean="0">
                <a:latin typeface="Times New Roman" pitchFamily="18" charset="0"/>
                <a:cs typeface="Times New Roman" pitchFamily="18" charset="0"/>
              </a:rPr>
              <a:t>Thoughts</a:t>
            </a:r>
          </a:p>
          <a:p>
            <a:r>
              <a:rPr lang="en-US" dirty="0">
                <a:latin typeface="Times New Roman" pitchFamily="18" charset="0"/>
                <a:cs typeface="Times New Roman" pitchFamily="18" charset="0"/>
              </a:rPr>
              <a:t>Visualize the Best Parts of Your </a:t>
            </a:r>
            <a:r>
              <a:rPr lang="en-US" dirty="0" smtClean="0">
                <a:latin typeface="Times New Roman" pitchFamily="18" charset="0"/>
                <a:cs typeface="Times New Roman" pitchFamily="18" charset="0"/>
              </a:rPr>
              <a:t>Day</a:t>
            </a:r>
          </a:p>
          <a:p>
            <a:r>
              <a:rPr lang="en-US" dirty="0">
                <a:latin typeface="Times New Roman" pitchFamily="18" charset="0"/>
                <a:cs typeface="Times New Roman" pitchFamily="18" charset="0"/>
              </a:rPr>
              <a:t>Reframe Your Negative Thoughts</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B3DB58BD-143A-472F-8E81-DD9A6FEB39B8}"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16</a:t>
            </a:fld>
            <a:endParaRPr lang="en-US"/>
          </a:p>
        </p:txBody>
      </p:sp>
    </p:spTree>
    <p:extLst>
      <p:ext uri="{BB962C8B-B14F-4D97-AF65-F5344CB8AC3E}">
        <p14:creationId xmlns:p14="http://schemas.microsoft.com/office/powerpoint/2010/main" val="52934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28600" y="381000"/>
            <a:ext cx="8915400" cy="5745163"/>
          </a:xfrm>
        </p:spPr>
        <p:txBody>
          <a:bodyPr>
            <a:normAutofit fontScale="92500" lnSpcReduction="20000"/>
          </a:bodyPr>
          <a:lstStyle/>
          <a:p>
            <a:pPr marL="0" indent="0" fontAlgn="base">
              <a:buNone/>
            </a:pPr>
            <a:r>
              <a:rPr lang="en-US" sz="2400" b="1" dirty="0">
                <a:latin typeface="Times New Roman" pitchFamily="18" charset="0"/>
                <a:cs typeface="Times New Roman" pitchFamily="18" charset="0"/>
              </a:rPr>
              <a:t>Mindfulness Meditation</a:t>
            </a:r>
            <a:endParaRPr lang="en-US" sz="2400" dirty="0">
              <a:latin typeface="Times New Roman" pitchFamily="18" charset="0"/>
              <a:cs typeface="Times New Roman" pitchFamily="18" charset="0"/>
            </a:endParaRPr>
          </a:p>
          <a:p>
            <a:pPr marL="0" indent="0" fontAlgn="base">
              <a:buNone/>
            </a:pPr>
            <a:r>
              <a:rPr lang="en-US" sz="2400" b="1" dirty="0" smtClean="0">
                <a:latin typeface="Times New Roman" pitchFamily="18" charset="0"/>
                <a:cs typeface="Times New Roman" pitchFamily="18" charset="0"/>
              </a:rPr>
              <a:t>      Mindfulness</a:t>
            </a:r>
            <a:r>
              <a:rPr lang="en-US" sz="2400" dirty="0">
                <a:latin typeface="Times New Roman" pitchFamily="18" charset="0"/>
                <a:cs typeface="Times New Roman" pitchFamily="18" charset="0"/>
              </a:rPr>
              <a:t> can help those suffering from harmful automatic thoughts to disengage from rumination and obsession over these thoughts by helping them stay firmly grounded in the  present.</a:t>
            </a:r>
          </a:p>
          <a:p>
            <a:pPr fontAlgn="base"/>
            <a:r>
              <a:rPr lang="en-US" sz="2400" b="1" dirty="0">
                <a:latin typeface="Times New Roman" pitchFamily="18" charset="0"/>
                <a:cs typeface="Times New Roman" pitchFamily="18" charset="0"/>
              </a:rPr>
              <a:t>Successive Approximation</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Breaking </a:t>
            </a:r>
            <a:r>
              <a:rPr lang="en-US" sz="2400" dirty="0">
                <a:latin typeface="Times New Roman" pitchFamily="18" charset="0"/>
                <a:cs typeface="Times New Roman" pitchFamily="18" charset="0"/>
              </a:rPr>
              <a:t>up large tasks into </a:t>
            </a:r>
            <a:r>
              <a:rPr lang="en-US" sz="2400" b="1" dirty="0">
                <a:latin typeface="Times New Roman" pitchFamily="18" charset="0"/>
                <a:cs typeface="Times New Roman" pitchFamily="18" charset="0"/>
              </a:rPr>
              <a:t>small steps</a:t>
            </a:r>
            <a:r>
              <a:rPr lang="en-US" sz="2400" dirty="0">
                <a:latin typeface="Times New Roman" pitchFamily="18" charset="0"/>
                <a:cs typeface="Times New Roman" pitchFamily="18" charset="0"/>
              </a:rPr>
              <a:t> to make it easier to accomplish. By breaking the large goal into small, easy to accomplish steps, we can map out the path to success and make the journey seem a </a:t>
            </a:r>
            <a:r>
              <a:rPr lang="en-US" sz="2400" dirty="0" smtClean="0">
                <a:latin typeface="Times New Roman" pitchFamily="18" charset="0"/>
                <a:cs typeface="Times New Roman" pitchFamily="18" charset="0"/>
              </a:rPr>
              <a:t>little </a:t>
            </a:r>
            <a:r>
              <a:rPr lang="en-US" sz="2400" dirty="0">
                <a:latin typeface="Times New Roman" pitchFamily="18" charset="0"/>
                <a:cs typeface="Times New Roman" pitchFamily="18" charset="0"/>
              </a:rPr>
              <a:t>less </a:t>
            </a:r>
            <a:r>
              <a:rPr lang="en-US" sz="2400" dirty="0" smtClean="0">
                <a:latin typeface="Times New Roman" pitchFamily="18" charset="0"/>
                <a:cs typeface="Times New Roman" pitchFamily="18" charset="0"/>
              </a:rPr>
              <a:t>overwhelming.</a:t>
            </a:r>
          </a:p>
          <a:p>
            <a:r>
              <a:rPr lang="en-US" sz="2400" b="1" dirty="0" smtClean="0">
                <a:latin typeface="Times New Roman" pitchFamily="18" charset="0"/>
                <a:cs typeface="Times New Roman" pitchFamily="18" charset="0"/>
              </a:rPr>
              <a:t>Graded exposure</a:t>
            </a:r>
          </a:p>
          <a:p>
            <a:pPr marL="0" indent="0">
              <a:buNone/>
            </a:pPr>
            <a:r>
              <a:rPr lang="en-US" sz="2400" dirty="0" smtClean="0">
                <a:latin typeface="Times New Roman" pitchFamily="18" charset="0"/>
                <a:cs typeface="Times New Roman" pitchFamily="18" charset="0"/>
              </a:rPr>
              <a:t>     Exposure </a:t>
            </a:r>
            <a:r>
              <a:rPr lang="en-US" sz="2400" dirty="0">
                <a:latin typeface="Times New Roman" pitchFamily="18" charset="0"/>
                <a:cs typeface="Times New Roman" pitchFamily="18" charset="0"/>
              </a:rPr>
              <a:t>is a cognitive behavioral therapy exercise designed to reduce anxiety and fear through repeated contact with what is feared. This has been to shown to be among the most effective treatments for any psychological problem. </a:t>
            </a:r>
            <a:endParaRPr lang="en-US" sz="2400"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Writing Self-Statements to Counteract Negative Thoughts</a:t>
            </a:r>
          </a:p>
          <a:p>
            <a:pPr marL="0" indent="0">
              <a:buNone/>
            </a:pPr>
            <a:r>
              <a:rPr lang="en-US" sz="2400" dirty="0">
                <a:latin typeface="Times New Roman" pitchFamily="18" charset="0"/>
                <a:cs typeface="Times New Roman" pitchFamily="18" charset="0"/>
              </a:rPr>
              <a:t> When you (or your client) are being plagued by negative thoughts, it can be hard to confront them, especially if your belief in these thoughts is strong. To counteract these negative thoughts, it can be helpful to write down a positive, opposite thought.</a:t>
            </a:r>
          </a:p>
          <a:p>
            <a:pPr marL="0" indent="0">
              <a:buNone/>
            </a:pPr>
            <a:endParaRPr lang="en-US" sz="24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F81F5F34-AC9B-4135-8F22-9742AED2C77D}"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F6424AA4-1ED4-493F-986F-AE3D19DEC709}" type="slidenum">
              <a:rPr lang="en-US" smtClean="0"/>
              <a:t>17</a:t>
            </a:fld>
            <a:endParaRPr lang="en-US"/>
          </a:p>
        </p:txBody>
      </p:sp>
    </p:spTree>
    <p:extLst>
      <p:ext uri="{BB962C8B-B14F-4D97-AF65-F5344CB8AC3E}">
        <p14:creationId xmlns:p14="http://schemas.microsoft.com/office/powerpoint/2010/main" val="291546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2743200" cy="1066800"/>
          </a:xfrm>
        </p:spPr>
        <p:txBody>
          <a:bodyPr>
            <a:normAutofit/>
          </a:bodyPr>
          <a:lstStyle/>
          <a:p>
            <a:r>
              <a:rPr lang="en-US" dirty="0" smtClean="0"/>
              <a:t>Continue..</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sz="2400" b="1" dirty="0" smtClean="0">
                <a:latin typeface="Times New Roman" pitchFamily="18" charset="0"/>
                <a:cs typeface="Times New Roman" pitchFamily="18" charset="0"/>
              </a:rPr>
              <a:t>Visualize </a:t>
            </a:r>
            <a:r>
              <a:rPr lang="en-US" sz="2400" b="1" dirty="0">
                <a:latin typeface="Times New Roman" pitchFamily="18" charset="0"/>
                <a:cs typeface="Times New Roman" pitchFamily="18" charset="0"/>
              </a:rPr>
              <a:t>the Best Parts of Your Day</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When </a:t>
            </a:r>
            <a:r>
              <a:rPr lang="en-US" sz="2400" dirty="0">
                <a:latin typeface="Times New Roman" pitchFamily="18" charset="0"/>
                <a:cs typeface="Times New Roman" pitchFamily="18" charset="0"/>
              </a:rPr>
              <a:t>you are feeling depressed or negative, it is difficult to recognize that there is good in your life as well. This simple technique of bringing to mind the good parts of your day can be a small step in the direction of recognizing the </a:t>
            </a:r>
            <a:r>
              <a:rPr lang="en-US" sz="2400" dirty="0" smtClean="0">
                <a:latin typeface="Times New Roman" pitchFamily="18" charset="0"/>
                <a:cs typeface="Times New Roman" pitchFamily="18" charset="0"/>
              </a:rPr>
              <a:t>positive. </a:t>
            </a:r>
          </a:p>
          <a:p>
            <a:pPr fontAlgn="base"/>
            <a:r>
              <a:rPr lang="en-US" sz="2600" b="1" dirty="0">
                <a:latin typeface="Times New Roman" pitchFamily="18" charset="0"/>
                <a:cs typeface="Times New Roman" pitchFamily="18" charset="0"/>
              </a:rPr>
              <a:t>Reframe Your Negative Thoughts</a:t>
            </a:r>
            <a:endParaRPr lang="en-US" sz="2600" dirty="0">
              <a:latin typeface="Times New Roman" pitchFamily="18" charset="0"/>
              <a:cs typeface="Times New Roman" pitchFamily="18" charset="0"/>
            </a:endParaRPr>
          </a:p>
          <a:p>
            <a:pPr marL="0" indent="0" fontAlgn="base">
              <a:buNone/>
            </a:pPr>
            <a:r>
              <a:rPr lang="en-US" sz="2600" dirty="0">
                <a:latin typeface="Times New Roman" pitchFamily="18" charset="0"/>
                <a:cs typeface="Times New Roman" pitchFamily="18" charset="0"/>
              </a:rPr>
              <a:t>    Reframing involves countering the negative thought(s) by noticing things you feel positive about as quickly as possible. For instance, in the example where you immediately think of how much you hate the color of that wall, you would push yourself to notice five things in the room that you feel positively about (e.g., the carpet looks comfortable, the lampshade is pretty, the windows let in a lot of sunshine).</a:t>
            </a:r>
          </a:p>
          <a:p>
            <a:pPr marL="0" indent="0">
              <a:buNone/>
            </a:pPr>
            <a:endParaRPr lang="en-US" dirty="0"/>
          </a:p>
          <a:p>
            <a:endParaRPr lang="en-US" dirty="0"/>
          </a:p>
        </p:txBody>
      </p:sp>
      <p:sp>
        <p:nvSpPr>
          <p:cNvPr id="2" name="Date Placeholder 1"/>
          <p:cNvSpPr>
            <a:spLocks noGrp="1"/>
          </p:cNvSpPr>
          <p:nvPr>
            <p:ph type="dt" sz="half" idx="10"/>
          </p:nvPr>
        </p:nvSpPr>
        <p:spPr/>
        <p:txBody>
          <a:bodyPr/>
          <a:lstStyle/>
          <a:p>
            <a:fld id="{B1918701-BEE1-4212-BB42-37787C47ACC3}"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18</a:t>
            </a:fld>
            <a:endParaRPr lang="en-US"/>
          </a:p>
        </p:txBody>
      </p:sp>
    </p:spTree>
    <p:extLst>
      <p:ext uri="{BB962C8B-B14F-4D97-AF65-F5344CB8AC3E}">
        <p14:creationId xmlns:p14="http://schemas.microsoft.com/office/powerpoint/2010/main" val="317593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Advantages of </a:t>
            </a:r>
            <a:r>
              <a:rPr lang="en-US" b="1" dirty="0">
                <a:effectLst>
                  <a:outerShdw blurRad="38100" dist="38100" dir="2700000" algn="tl">
                    <a:srgbClr val="000000">
                      <a:alpha val="43137"/>
                    </a:srgbClr>
                  </a:outerShdw>
                </a:effectLst>
                <a:latin typeface="Times New Roman" pitchFamily="18" charset="0"/>
                <a:cs typeface="Times New Roman" pitchFamily="18" charset="0"/>
              </a:rPr>
              <a:t>CBT</a:t>
            </a:r>
          </a:p>
        </p:txBody>
      </p:sp>
      <p:sp>
        <p:nvSpPr>
          <p:cNvPr id="3" name="Content Placeholder 2"/>
          <p:cNvSpPr>
            <a:spLocks noGrp="1"/>
          </p:cNvSpPr>
          <p:nvPr>
            <p:ph idx="1"/>
          </p:nvPr>
        </p:nvSpPr>
        <p:spPr/>
        <p:txBody>
          <a:bodyPr>
            <a:normAutofit/>
          </a:bodyPr>
          <a:lstStyle/>
          <a:p>
            <a:pPr marL="0" indent="0">
              <a:buNone/>
            </a:pPr>
            <a:r>
              <a:rPr lang="en-US" sz="2600" b="1" dirty="0">
                <a:latin typeface="Times New Roman" pitchFamily="18" charset="0"/>
                <a:cs typeface="Times New Roman" pitchFamily="18" charset="0"/>
              </a:rPr>
              <a:t>Some of the advantages of CBT include:</a:t>
            </a:r>
          </a:p>
          <a:p>
            <a:pPr marL="0" indent="0">
              <a:buNone/>
            </a:pPr>
            <a:r>
              <a:rPr lang="en-US" sz="2600" dirty="0" smtClean="0">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may be helpful in cases where medication alone hasn't worked</a:t>
            </a:r>
          </a:p>
          <a:p>
            <a:pPr marL="0" indent="0">
              <a:buNone/>
            </a:pPr>
            <a:r>
              <a:rPr lang="en-US" sz="2600" dirty="0" smtClean="0">
                <a:latin typeface="Times New Roman" pitchFamily="18" charset="0"/>
                <a:cs typeface="Times New Roman" pitchFamily="18" charset="0"/>
              </a:rPr>
              <a:t>• it </a:t>
            </a:r>
            <a:r>
              <a:rPr lang="en-US" sz="2600" dirty="0">
                <a:latin typeface="Times New Roman" pitchFamily="18" charset="0"/>
                <a:cs typeface="Times New Roman" pitchFamily="18" charset="0"/>
              </a:rPr>
              <a:t>can be completed in a relatively short period of time compared to other talking therapies</a:t>
            </a:r>
          </a:p>
          <a:p>
            <a:pPr marL="0" indent="0">
              <a:buNone/>
            </a:pPr>
            <a:r>
              <a:rPr lang="en-US" sz="2600" dirty="0" smtClean="0">
                <a:latin typeface="Times New Roman" pitchFamily="18" charset="0"/>
                <a:cs typeface="Times New Roman" pitchFamily="18" charset="0"/>
              </a:rPr>
              <a:t>• the </a:t>
            </a:r>
            <a:r>
              <a:rPr lang="en-US" sz="2600" dirty="0">
                <a:latin typeface="Times New Roman" pitchFamily="18" charset="0"/>
                <a:cs typeface="Times New Roman" pitchFamily="18" charset="0"/>
              </a:rPr>
              <a:t>highly structured nature of CBT means it can be provided in different formats, including in groups, self-help books and computer programs</a:t>
            </a:r>
          </a:p>
          <a:p>
            <a:pPr marL="0" indent="0">
              <a:buNone/>
            </a:pPr>
            <a:r>
              <a:rPr lang="en-US" sz="2600" dirty="0" smtClean="0">
                <a:latin typeface="Times New Roman" pitchFamily="18" charset="0"/>
                <a:cs typeface="Times New Roman" pitchFamily="18" charset="0"/>
              </a:rPr>
              <a:t>• it </a:t>
            </a:r>
            <a:r>
              <a:rPr lang="en-US" sz="2600" dirty="0">
                <a:latin typeface="Times New Roman" pitchFamily="18" charset="0"/>
                <a:cs typeface="Times New Roman" pitchFamily="18" charset="0"/>
              </a:rPr>
              <a:t>teaches you useful and practical strategies that can be used in everyday life – even after the treatment has finished</a:t>
            </a:r>
          </a:p>
          <a:p>
            <a:endParaRPr lang="en-US" dirty="0"/>
          </a:p>
        </p:txBody>
      </p:sp>
      <p:sp>
        <p:nvSpPr>
          <p:cNvPr id="4" name="Date Placeholder 3"/>
          <p:cNvSpPr>
            <a:spLocks noGrp="1"/>
          </p:cNvSpPr>
          <p:nvPr>
            <p:ph type="dt" sz="half" idx="10"/>
          </p:nvPr>
        </p:nvSpPr>
        <p:spPr/>
        <p:txBody>
          <a:bodyPr/>
          <a:lstStyle/>
          <a:p>
            <a:fld id="{7C1E6BD1-9F5B-4698-B1AE-48553CD3A967}"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19</a:t>
            </a:fld>
            <a:endParaRPr lang="en-US"/>
          </a:p>
        </p:txBody>
      </p:sp>
    </p:spTree>
    <p:extLst>
      <p:ext uri="{BB962C8B-B14F-4D97-AF65-F5344CB8AC3E}">
        <p14:creationId xmlns:p14="http://schemas.microsoft.com/office/powerpoint/2010/main" val="814402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a:t>
            </a:r>
            <a:endParaRPr lang="en-US" dirty="0"/>
          </a:p>
        </p:txBody>
      </p:sp>
      <p:sp>
        <p:nvSpPr>
          <p:cNvPr id="3" name="Content Placeholder 2"/>
          <p:cNvSpPr>
            <a:spLocks noGrp="1"/>
          </p:cNvSpPr>
          <p:nvPr>
            <p:ph idx="1"/>
          </p:nvPr>
        </p:nvSpPr>
        <p:spPr/>
        <p:txBody>
          <a:bodyPr>
            <a:normAutofit/>
          </a:bodyPr>
          <a:lstStyle/>
          <a:p>
            <a:r>
              <a:rPr lang="en-US" dirty="0" smtClean="0"/>
              <a:t>Definition</a:t>
            </a:r>
          </a:p>
          <a:p>
            <a:r>
              <a:rPr lang="en-US" dirty="0" smtClean="0"/>
              <a:t>Brief description</a:t>
            </a:r>
          </a:p>
          <a:p>
            <a:r>
              <a:rPr lang="en-US" dirty="0" smtClean="0"/>
              <a:t>Uses of CBT</a:t>
            </a:r>
          </a:p>
          <a:p>
            <a:r>
              <a:rPr lang="en-US" dirty="0" smtClean="0"/>
              <a:t>CBT techniques</a:t>
            </a:r>
          </a:p>
          <a:p>
            <a:r>
              <a:rPr lang="en-US" dirty="0" smtClean="0"/>
              <a:t>Administration</a:t>
            </a:r>
          </a:p>
          <a:p>
            <a:r>
              <a:rPr lang="en-US" dirty="0" smtClean="0"/>
              <a:t>Cognitive behavioral activities</a:t>
            </a:r>
          </a:p>
          <a:p>
            <a:r>
              <a:rPr lang="en-US" dirty="0" smtClean="0"/>
              <a:t>Advantages/ Limitations</a:t>
            </a:r>
          </a:p>
          <a:p>
            <a:pPr marL="0" indent="0">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2A427FF-371A-4252-A63E-FADD70C01032}"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2</a:t>
            </a:fld>
            <a:endParaRPr lang="en-US"/>
          </a:p>
        </p:txBody>
      </p:sp>
    </p:spTree>
    <p:extLst>
      <p:ext uri="{BB962C8B-B14F-4D97-AF65-F5344CB8AC3E}">
        <p14:creationId xmlns:p14="http://schemas.microsoft.com/office/powerpoint/2010/main" val="1644402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Times New Roman" pitchFamily="18" charset="0"/>
                <a:cs typeface="Times New Roman" pitchFamily="18" charset="0"/>
              </a:rPr>
              <a:t>Disadvantages of CBT</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229600" cy="4906963"/>
          </a:xfrm>
        </p:spPr>
        <p:txBody>
          <a:bodyPr>
            <a:normAutofit fontScale="92500" lnSpcReduction="10000"/>
          </a:bodyPr>
          <a:lstStyle/>
          <a:p>
            <a:pPr marL="0" indent="0">
              <a:buNone/>
            </a:pPr>
            <a:endParaRPr lang="en-US" dirty="0" smtClean="0"/>
          </a:p>
          <a:p>
            <a:r>
              <a:rPr lang="en-US" sz="2800" dirty="0" smtClean="0">
                <a:latin typeface="Times New Roman" pitchFamily="18" charset="0"/>
                <a:cs typeface="Times New Roman" pitchFamily="18" charset="0"/>
              </a:rPr>
              <a:t>it requires commitment – </a:t>
            </a:r>
            <a:r>
              <a:rPr lang="en-US" sz="2800" dirty="0">
                <a:latin typeface="Times New Roman" pitchFamily="18" charset="0"/>
                <a:cs typeface="Times New Roman" pitchFamily="18" charset="0"/>
              </a:rPr>
              <a:t>a therapist can help </a:t>
            </a:r>
            <a:r>
              <a:rPr lang="en-US" sz="2800" dirty="0" smtClean="0">
                <a:latin typeface="Times New Roman" pitchFamily="18" charset="0"/>
                <a:cs typeface="Times New Roman" pitchFamily="18" charset="0"/>
              </a:rPr>
              <a:t>an</a:t>
            </a:r>
          </a:p>
          <a:p>
            <a:pPr marL="0" indent="0">
              <a:buNone/>
            </a:pPr>
            <a:r>
              <a:rPr lang="en-US" sz="2800" dirty="0" smtClean="0">
                <a:latin typeface="Times New Roman" pitchFamily="18" charset="0"/>
                <a:cs typeface="Times New Roman" pitchFamily="18" charset="0"/>
              </a:rPr>
              <a:t>advise  </a:t>
            </a:r>
            <a:r>
              <a:rPr lang="en-US" sz="2800" dirty="0">
                <a:latin typeface="Times New Roman" pitchFamily="18" charset="0"/>
                <a:cs typeface="Times New Roman" pitchFamily="18" charset="0"/>
              </a:rPr>
              <a:t>but they need </a:t>
            </a:r>
            <a:r>
              <a:rPr lang="en-US" sz="2800" dirty="0" smtClean="0">
                <a:latin typeface="Times New Roman" pitchFamily="18" charset="0"/>
                <a:cs typeface="Times New Roman" pitchFamily="18" charset="0"/>
              </a:rPr>
              <a:t>clients co-operation for the therapy to be effective.</a:t>
            </a:r>
            <a:endParaRPr lang="en-US" sz="28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attending </a:t>
            </a:r>
            <a:r>
              <a:rPr lang="en-US" sz="2800" dirty="0">
                <a:latin typeface="Times New Roman" pitchFamily="18" charset="0"/>
                <a:cs typeface="Times New Roman" pitchFamily="18" charset="0"/>
              </a:rPr>
              <a:t>regular CBT sessions and carrying out any extra work between sessions can take up a lot of </a:t>
            </a:r>
            <a:r>
              <a:rPr lang="en-US" sz="2800" dirty="0" smtClean="0">
                <a:latin typeface="Times New Roman" pitchFamily="18" charset="0"/>
                <a:cs typeface="Times New Roman" pitchFamily="18" charset="0"/>
              </a:rPr>
              <a:t>time</a:t>
            </a:r>
            <a:endParaRPr lang="en-US" sz="28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it </a:t>
            </a:r>
            <a:r>
              <a:rPr lang="en-US" sz="2800" dirty="0">
                <a:latin typeface="Times New Roman" pitchFamily="18" charset="0"/>
                <a:cs typeface="Times New Roman" pitchFamily="18" charset="0"/>
              </a:rPr>
              <a:t>may not be suitable for people with more complex mental health needs or learning difficulties – as it requires structured sessions</a:t>
            </a:r>
          </a:p>
          <a:p>
            <a:pPr marL="0" indent="0">
              <a:buNone/>
            </a:pPr>
            <a:r>
              <a:rPr lang="en-US" sz="2800" dirty="0" smtClean="0">
                <a:latin typeface="Times New Roman" pitchFamily="18" charset="0"/>
                <a:cs typeface="Times New Roman" pitchFamily="18" charset="0"/>
              </a:rPr>
              <a:t>• it </a:t>
            </a:r>
            <a:r>
              <a:rPr lang="en-US" sz="2800" dirty="0">
                <a:latin typeface="Times New Roman" pitchFamily="18" charset="0"/>
                <a:cs typeface="Times New Roman" pitchFamily="18" charset="0"/>
              </a:rPr>
              <a:t>involves confronting </a:t>
            </a:r>
            <a:r>
              <a:rPr lang="en-US" sz="2800" dirty="0" smtClean="0">
                <a:latin typeface="Times New Roman" pitchFamily="18" charset="0"/>
                <a:cs typeface="Times New Roman" pitchFamily="18" charset="0"/>
              </a:rPr>
              <a:t>emotions </a:t>
            </a:r>
            <a:r>
              <a:rPr lang="en-US" sz="2800" dirty="0">
                <a:latin typeface="Times New Roman" pitchFamily="18" charset="0"/>
                <a:cs typeface="Times New Roman" pitchFamily="18" charset="0"/>
              </a:rPr>
              <a:t>and anxieties – you may experience initial periods where you're anxious or emotionally uncomfortable</a:t>
            </a:r>
          </a:p>
          <a:p>
            <a:endParaRPr lang="en-US" dirty="0"/>
          </a:p>
        </p:txBody>
      </p:sp>
      <p:sp>
        <p:nvSpPr>
          <p:cNvPr id="4" name="Date Placeholder 3"/>
          <p:cNvSpPr>
            <a:spLocks noGrp="1"/>
          </p:cNvSpPr>
          <p:nvPr>
            <p:ph type="dt" sz="half" idx="10"/>
          </p:nvPr>
        </p:nvSpPr>
        <p:spPr/>
        <p:txBody>
          <a:bodyPr/>
          <a:lstStyle/>
          <a:p>
            <a:fld id="{99B84F1E-867C-4F69-991A-8D0F884959B5}"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20</a:t>
            </a:fld>
            <a:endParaRPr lang="en-US"/>
          </a:p>
        </p:txBody>
      </p:sp>
    </p:spTree>
    <p:extLst>
      <p:ext uri="{BB962C8B-B14F-4D97-AF65-F5344CB8AC3E}">
        <p14:creationId xmlns:p14="http://schemas.microsoft.com/office/powerpoint/2010/main" val="977895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8229600" cy="1828800"/>
          </a:xfrm>
        </p:spPr>
        <p:txBody>
          <a:bodyPr>
            <a:noAutofit/>
          </a:bodyPr>
          <a:lstStyle/>
          <a:p>
            <a:r>
              <a:rPr lang="en-US" sz="8800" b="1" dirty="0" smtClean="0">
                <a:effectLst>
                  <a:outerShdw blurRad="38100" dist="38100" dir="2700000" algn="tl">
                    <a:srgbClr val="000000">
                      <a:alpha val="43137"/>
                    </a:srgbClr>
                  </a:outerShdw>
                </a:effectLst>
                <a:latin typeface="Times New Roman" pitchFamily="18" charset="0"/>
                <a:cs typeface="Times New Roman" pitchFamily="18" charset="0"/>
              </a:rPr>
              <a:t>Thank you</a:t>
            </a:r>
            <a:endParaRPr lang="en-US" sz="8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37" b="98943" l="1268" r="90000"/>
                    </a14:imgEffect>
                  </a14:imgLayer>
                </a14:imgProps>
              </a:ext>
              <a:ext uri="{28A0092B-C50C-407E-A947-70E740481C1C}">
                <a14:useLocalDpi xmlns:a14="http://schemas.microsoft.com/office/drawing/2010/main" val="0"/>
              </a:ext>
            </a:extLst>
          </a:blip>
          <a:srcRect/>
          <a:stretch>
            <a:fillRect/>
          </a:stretch>
        </p:blipFill>
        <p:spPr bwMode="auto">
          <a:xfrm>
            <a:off x="-152400" y="-1072167"/>
            <a:ext cx="7800975" cy="56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FDBC2B57-96DF-4832-B5F5-4D540EDDECC3}"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F6424AA4-1ED4-493F-986F-AE3D19DEC709}" type="slidenum">
              <a:rPr lang="en-US" smtClean="0"/>
              <a:t>21</a:t>
            </a:fld>
            <a:endParaRPr lang="en-US"/>
          </a:p>
        </p:txBody>
      </p:sp>
    </p:spTree>
    <p:extLst>
      <p:ext uri="{BB962C8B-B14F-4D97-AF65-F5344CB8AC3E}">
        <p14:creationId xmlns:p14="http://schemas.microsoft.com/office/powerpoint/2010/main" val="2394013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1" dur="1000" fill="hold"/>
                                        <p:tgtEl>
                                          <p:spTgt spid="133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effectLst>
                  <a:outerShdw blurRad="38100" dist="38100" dir="2700000" algn="tl">
                    <a:srgbClr val="000000">
                      <a:alpha val="43137"/>
                    </a:srgbClr>
                  </a:outerShdw>
                </a:effectLst>
              </a:rPr>
              <a:t>What is CBT?</a:t>
            </a:r>
          </a:p>
        </p:txBody>
      </p:sp>
      <p:sp>
        <p:nvSpPr>
          <p:cNvPr id="3" name="Content Placeholder 2"/>
          <p:cNvSpPr>
            <a:spLocks noGrp="1"/>
          </p:cNvSpPr>
          <p:nvPr>
            <p:ph idx="1"/>
          </p:nvPr>
        </p:nvSpPr>
        <p:spPr/>
        <p:txBody>
          <a:bodyPr/>
          <a:lstStyle/>
          <a:p>
            <a:pPr marL="0" indent="0">
              <a:buNone/>
            </a:pPr>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CBT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short-term, goal-oriented </a:t>
            </a:r>
            <a:r>
              <a:rPr lang="en-US" sz="2400" dirty="0" smtClean="0">
                <a:latin typeface="Times New Roman" pitchFamily="18" charset="0"/>
                <a:cs typeface="Times New Roman" pitchFamily="18" charset="0"/>
              </a:rPr>
              <a:t>psychotherapy</a:t>
            </a:r>
            <a:r>
              <a:rPr lang="en-US" sz="2400" dirty="0">
                <a:latin typeface="Times New Roman" pitchFamily="18" charset="0"/>
                <a:cs typeface="Times New Roman" pitchFamily="18" charset="0"/>
              </a:rPr>
              <a:t> treatment </a:t>
            </a:r>
          </a:p>
          <a:p>
            <a:pPr marL="0" indent="0">
              <a:buNone/>
            </a:pPr>
            <a:r>
              <a:rPr lang="en-US" sz="2400" dirty="0">
                <a:latin typeface="Times New Roman" pitchFamily="18" charset="0"/>
                <a:cs typeface="Times New Roman" pitchFamily="18" charset="0"/>
              </a:rPr>
              <a:t>works by changing people’s attitudes and their behavior by focusing on the thoughts, images, beliefs and attitudes that are held (a person’s </a:t>
            </a:r>
            <a:r>
              <a:rPr lang="en-US" sz="2400" i="1" dirty="0">
                <a:latin typeface="Times New Roman" pitchFamily="18" charset="0"/>
                <a:cs typeface="Times New Roman" pitchFamily="18" charset="0"/>
              </a:rPr>
              <a:t>cognitive processes</a:t>
            </a:r>
            <a:r>
              <a:rPr lang="en-US" sz="2400" dirty="0">
                <a:latin typeface="Times New Roman" pitchFamily="18" charset="0"/>
                <a:cs typeface="Times New Roman" pitchFamily="18" charset="0"/>
              </a:rPr>
              <a:t>) and how these processes relate to the way a person behaves, as a way of dealing with emotional problems.</a:t>
            </a:r>
          </a:p>
          <a:p>
            <a:pPr marL="0" indent="0">
              <a:buNone/>
            </a:pPr>
            <a:endParaRPr lang="en-US" i="1" dirty="0">
              <a:latin typeface="Times New Roman" pitchFamily="18" charset="0"/>
              <a:cs typeface="Times New Roman" pitchFamily="18" charset="0"/>
            </a:endParaRPr>
          </a:p>
          <a:p>
            <a:endParaRPr lang="en-US"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29000"/>
            <a:ext cx="475456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06E63F73-4175-4743-9CD0-1137B9C8D0B7}"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3</a:t>
            </a:fld>
            <a:endParaRPr lang="en-US"/>
          </a:p>
        </p:txBody>
      </p:sp>
    </p:spTree>
    <p:extLst>
      <p:ext uri="{BB962C8B-B14F-4D97-AF65-F5344CB8AC3E}">
        <p14:creationId xmlns:p14="http://schemas.microsoft.com/office/powerpoint/2010/main" val="309289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effectLst>
                  <a:outerShdw blurRad="38100" dist="38100" dir="2700000" algn="tl">
                    <a:srgbClr val="000000">
                      <a:alpha val="43137"/>
                    </a:srgbClr>
                  </a:outerShdw>
                </a:effectLst>
              </a:rPr>
              <a:t>The ABC model</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4983163"/>
          </a:xfrm>
        </p:spPr>
        <p:txBody>
          <a:bodyPr>
            <a:noAutofit/>
          </a:bodyPr>
          <a:lstStyle/>
          <a:p>
            <a:pPr marL="0" indent="0">
              <a:buNone/>
            </a:pPr>
            <a:r>
              <a:rPr lang="en-US" sz="2400" dirty="0" smtClean="0">
                <a:latin typeface="Times New Roman" pitchFamily="18" charset="0"/>
                <a:cs typeface="Times New Roman" pitchFamily="18" charset="0"/>
              </a:rPr>
              <a:t>Psychologist </a:t>
            </a:r>
            <a:r>
              <a:rPr lang="en-US" sz="2400" dirty="0">
                <a:latin typeface="Times New Roman" pitchFamily="18" charset="0"/>
                <a:cs typeface="Times New Roman" pitchFamily="18" charset="0"/>
              </a:rPr>
              <a:t>and researcher Dr. Albert Ellis created</a:t>
            </a:r>
          </a:p>
          <a:p>
            <a:pPr marL="0" indent="0">
              <a:buNone/>
            </a:pPr>
            <a:r>
              <a:rPr lang="en-US" sz="2400" dirty="0">
                <a:latin typeface="Times New Roman" pitchFamily="18" charset="0"/>
                <a:cs typeface="Times New Roman" pitchFamily="18" charset="0"/>
              </a:rPr>
              <a:t>the ABC model to help us understand the meaning </a:t>
            </a:r>
          </a:p>
          <a:p>
            <a:pPr marL="0" indent="0">
              <a:buNone/>
            </a:pPr>
            <a:r>
              <a:rPr lang="en-US" sz="2400" dirty="0">
                <a:latin typeface="Times New Roman" pitchFamily="18" charset="0"/>
                <a:cs typeface="Times New Roman" pitchFamily="18" charset="0"/>
              </a:rPr>
              <a:t>of our reactions to adversity:</a:t>
            </a:r>
          </a:p>
          <a:p>
            <a:pPr mar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 is the adversity—the situation or event.</a:t>
            </a:r>
          </a:p>
          <a:p>
            <a:pPr mar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 is our belief—our explanation about why the</a:t>
            </a:r>
          </a:p>
          <a:p>
            <a:pPr marL="0" indent="0">
              <a:buNone/>
            </a:pPr>
            <a:r>
              <a:rPr lang="en-US" sz="2400" dirty="0">
                <a:latin typeface="Times New Roman" pitchFamily="18" charset="0"/>
                <a:cs typeface="Times New Roman" pitchFamily="18" charset="0"/>
              </a:rPr>
              <a:t>situation happened.</a:t>
            </a:r>
          </a:p>
          <a:p>
            <a:pPr mar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 is the consequence—the feelings and </a:t>
            </a:r>
            <a:r>
              <a:rPr lang="en-US" sz="2400" dirty="0" err="1" smtClean="0">
                <a:latin typeface="Times New Roman" pitchFamily="18" charset="0"/>
                <a:cs typeface="Times New Roman" pitchFamily="18" charset="0"/>
              </a:rPr>
              <a:t>behaviour</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that our belief causes.</a:t>
            </a:r>
          </a:p>
        </p:txBody>
      </p:sp>
      <p:sp>
        <p:nvSpPr>
          <p:cNvPr id="4" name="Date Placeholder 3"/>
          <p:cNvSpPr>
            <a:spLocks noGrp="1"/>
          </p:cNvSpPr>
          <p:nvPr>
            <p:ph type="dt" sz="half" idx="10"/>
          </p:nvPr>
        </p:nvSpPr>
        <p:spPr/>
        <p:txBody>
          <a:bodyPr/>
          <a:lstStyle/>
          <a:p>
            <a:fld id="{399ED83E-2111-4B23-84E4-E60D82CD3323}"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4</a:t>
            </a:fld>
            <a:endParaRPr lang="en-US"/>
          </a:p>
        </p:txBody>
      </p:sp>
    </p:spTree>
    <p:extLst>
      <p:ext uri="{BB962C8B-B14F-4D97-AF65-F5344CB8AC3E}">
        <p14:creationId xmlns:p14="http://schemas.microsoft.com/office/powerpoint/2010/main" val="58948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900321801"/>
              </p:ext>
            </p:extLst>
          </p:nvPr>
        </p:nvGraphicFramePr>
        <p:xfrm>
          <a:off x="450852" y="10871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993732" y="364299"/>
            <a:ext cx="72390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How CBT works</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600200"/>
            <a:ext cx="6172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3611BDB4-09CD-4596-B266-7A8954741BB0}"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F6424AA4-1ED4-493F-986F-AE3D19DEC709}" type="slidenum">
              <a:rPr lang="en-US" smtClean="0"/>
              <a:t>5</a:t>
            </a:fld>
            <a:endParaRPr lang="en-US"/>
          </a:p>
        </p:txBody>
      </p:sp>
    </p:spTree>
    <p:extLst>
      <p:ext uri="{BB962C8B-B14F-4D97-AF65-F5344CB8AC3E}">
        <p14:creationId xmlns:p14="http://schemas.microsoft.com/office/powerpoint/2010/main" val="2723655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cuments\cbt-visu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1447800"/>
            <a:ext cx="3810000" cy="4777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l"/>
            <a:r>
              <a:rPr lang="en-US" sz="4900" b="1" dirty="0">
                <a:effectLst>
                  <a:outerShdw blurRad="38100" dist="38100" dir="2700000" algn="tl">
                    <a:srgbClr val="000000">
                      <a:alpha val="43137"/>
                    </a:srgbClr>
                  </a:outerShdw>
                </a:effectLst>
                <a:latin typeface="Times New Roman" pitchFamily="18" charset="0"/>
                <a:cs typeface="Times New Roman" pitchFamily="18" charset="0"/>
              </a:rPr>
              <a:t>Uses </a:t>
            </a:r>
            <a:r>
              <a:rPr lang="en-US" sz="4900" b="1" dirty="0" smtClean="0">
                <a:effectLst>
                  <a:outerShdw blurRad="38100" dist="38100" dir="2700000" algn="tl">
                    <a:srgbClr val="000000">
                      <a:alpha val="43137"/>
                    </a:srgbClr>
                  </a:outerShdw>
                </a:effectLst>
                <a:latin typeface="Times New Roman" pitchFamily="18" charset="0"/>
                <a:cs typeface="Times New Roman" pitchFamily="18" charset="0"/>
              </a:rPr>
              <a:t>of </a:t>
            </a:r>
            <a:r>
              <a:rPr lang="en-US" sz="4900" b="1" dirty="0">
                <a:effectLst>
                  <a:outerShdw blurRad="38100" dist="38100" dir="2700000" algn="tl">
                    <a:srgbClr val="000000">
                      <a:alpha val="43137"/>
                    </a:srgbClr>
                  </a:outerShdw>
                </a:effectLst>
                <a:latin typeface="Times New Roman" pitchFamily="18" charset="0"/>
                <a:cs typeface="Times New Roman" pitchFamily="18" charset="0"/>
              </a:rPr>
              <a:t>CBT</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5135563"/>
          </a:xfrm>
        </p:spPr>
        <p:txBody>
          <a:bodyPr>
            <a:noAutofit/>
          </a:bodyPr>
          <a:lstStyle/>
          <a:p>
            <a:pPr marL="0" indent="0">
              <a:lnSpc>
                <a:spcPct val="120000"/>
              </a:lnSpc>
              <a:buNone/>
            </a:pPr>
            <a:r>
              <a:rPr lang="en-US" sz="2400" dirty="0" smtClean="0">
                <a:latin typeface="Times New Roman" pitchFamily="18" charset="0"/>
                <a:cs typeface="Times New Roman" pitchFamily="18" charset="0"/>
              </a:rPr>
              <a:t>CBT </a:t>
            </a:r>
            <a:r>
              <a:rPr lang="en-US" sz="2400" dirty="0">
                <a:latin typeface="Times New Roman" pitchFamily="18" charset="0"/>
                <a:cs typeface="Times New Roman" pitchFamily="18" charset="0"/>
              </a:rPr>
              <a:t>has been shown to be an effective way of treating a number of different mental health conditions.</a:t>
            </a:r>
          </a:p>
          <a:p>
            <a:pPr>
              <a:lnSpc>
                <a:spcPct val="120000"/>
              </a:lnSpc>
              <a:buFont typeface="Wingdings" pitchFamily="2" charset="2"/>
              <a:buChar char="§"/>
            </a:pPr>
            <a:r>
              <a:rPr lang="en-US" sz="2400" dirty="0" smtClean="0">
                <a:latin typeface="Times New Roman" pitchFamily="18" charset="0"/>
                <a:cs typeface="Times New Roman" pitchFamily="18" charset="0"/>
              </a:rPr>
              <a:t>depression </a:t>
            </a:r>
          </a:p>
          <a:p>
            <a:pPr>
              <a:lnSpc>
                <a:spcPct val="120000"/>
              </a:lnSpc>
              <a:buFont typeface="Wingdings" pitchFamily="2" charset="2"/>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anxiety </a:t>
            </a:r>
            <a:r>
              <a:rPr lang="en-US" sz="2400" dirty="0" smtClean="0">
                <a:latin typeface="Times New Roman" pitchFamily="18" charset="0"/>
                <a:cs typeface="Times New Roman" pitchFamily="18" charset="0"/>
              </a:rPr>
              <a:t>disorders</a:t>
            </a:r>
            <a:endParaRPr lang="en-US" sz="2400" dirty="0">
              <a:latin typeface="Times New Roman" pitchFamily="18" charset="0"/>
              <a:cs typeface="Times New Roman" pitchFamily="18" charset="0"/>
            </a:endParaRPr>
          </a:p>
          <a:p>
            <a:pPr>
              <a:lnSpc>
                <a:spcPct val="120000"/>
              </a:lnSpc>
              <a:buFont typeface="Wingdings" pitchFamily="2" charset="2"/>
              <a:buChar char="§"/>
            </a:pPr>
            <a:r>
              <a:rPr lang="en-US" sz="2400" dirty="0" smtClean="0">
                <a:latin typeface="Times New Roman" pitchFamily="18" charset="0"/>
                <a:cs typeface="Times New Roman" pitchFamily="18" charset="0"/>
              </a:rPr>
              <a:t>obsessive </a:t>
            </a:r>
            <a:r>
              <a:rPr lang="en-US" sz="2400" dirty="0">
                <a:latin typeface="Times New Roman" pitchFamily="18" charset="0"/>
                <a:cs typeface="Times New Roman" pitchFamily="18" charset="0"/>
              </a:rPr>
              <a:t>compulsive disorder (OCD) </a:t>
            </a:r>
          </a:p>
          <a:p>
            <a:pPr>
              <a:lnSpc>
                <a:spcPct val="120000"/>
              </a:lnSpc>
              <a:buFont typeface="Wingdings" pitchFamily="2" charset="2"/>
              <a:buChar char="§"/>
            </a:pPr>
            <a:r>
              <a:rPr lang="en-US" sz="2400" dirty="0" smtClean="0">
                <a:latin typeface="Times New Roman" pitchFamily="18" charset="0"/>
                <a:cs typeface="Times New Roman" pitchFamily="18" charset="0"/>
              </a:rPr>
              <a:t>panic </a:t>
            </a:r>
            <a:r>
              <a:rPr lang="en-US" sz="2400" dirty="0">
                <a:latin typeface="Times New Roman" pitchFamily="18" charset="0"/>
                <a:cs typeface="Times New Roman" pitchFamily="18" charset="0"/>
              </a:rPr>
              <a:t>disorder</a:t>
            </a:r>
          </a:p>
          <a:p>
            <a:pPr>
              <a:lnSpc>
                <a:spcPct val="120000"/>
              </a:lnSpc>
              <a:buFont typeface="Wingdings" pitchFamily="2" charset="2"/>
              <a:buChar char="§"/>
            </a:pPr>
            <a:r>
              <a:rPr lang="en-US" sz="2400" dirty="0" smtClean="0">
                <a:latin typeface="Times New Roman" pitchFamily="18" charset="0"/>
                <a:cs typeface="Times New Roman" pitchFamily="18" charset="0"/>
              </a:rPr>
              <a:t>post-traumatic </a:t>
            </a:r>
            <a:r>
              <a:rPr lang="en-US" sz="2400" dirty="0">
                <a:latin typeface="Times New Roman" pitchFamily="18" charset="0"/>
                <a:cs typeface="Times New Roman" pitchFamily="18" charset="0"/>
              </a:rPr>
              <a:t>stress disorder (PTSD)</a:t>
            </a:r>
          </a:p>
          <a:p>
            <a:pPr>
              <a:lnSpc>
                <a:spcPct val="120000"/>
              </a:lnSpc>
              <a:buFont typeface="Wingdings" pitchFamily="2" charset="2"/>
              <a:buChar char="§"/>
            </a:pPr>
            <a:r>
              <a:rPr lang="en-US" sz="2400" dirty="0" smtClean="0">
                <a:latin typeface="Times New Roman" pitchFamily="18" charset="0"/>
                <a:cs typeface="Times New Roman" pitchFamily="18" charset="0"/>
              </a:rPr>
              <a:t>phobias</a:t>
            </a:r>
            <a:endParaRPr lang="en-US" sz="2400" dirty="0">
              <a:latin typeface="Times New Roman" pitchFamily="18" charset="0"/>
              <a:cs typeface="Times New Roman" pitchFamily="18" charset="0"/>
            </a:endParaRPr>
          </a:p>
          <a:p>
            <a:pPr>
              <a:lnSpc>
                <a:spcPct val="120000"/>
              </a:lnSpc>
              <a:buFont typeface="Wingdings" pitchFamily="2" charset="2"/>
              <a:buChar char="§"/>
            </a:pPr>
            <a:r>
              <a:rPr lang="en-US" sz="2400" dirty="0" smtClean="0">
                <a:latin typeface="Times New Roman" pitchFamily="18" charset="0"/>
                <a:cs typeface="Times New Roman" pitchFamily="18" charset="0"/>
              </a:rPr>
              <a:t>eating </a:t>
            </a:r>
            <a:r>
              <a:rPr lang="en-US" sz="2400" dirty="0">
                <a:latin typeface="Times New Roman" pitchFamily="18" charset="0"/>
                <a:cs typeface="Times New Roman" pitchFamily="18" charset="0"/>
              </a:rPr>
              <a:t>disorders – such as anorexia and bulimia</a:t>
            </a:r>
          </a:p>
          <a:p>
            <a:pPr>
              <a:lnSpc>
                <a:spcPct val="120000"/>
              </a:lnSpc>
              <a:buFont typeface="Wingdings" pitchFamily="2" charset="2"/>
              <a:buChar char="§"/>
            </a:pPr>
            <a:r>
              <a:rPr lang="en-US" sz="2400" dirty="0" smtClean="0">
                <a:latin typeface="Times New Roman" pitchFamily="18" charset="0"/>
                <a:cs typeface="Times New Roman" pitchFamily="18" charset="0"/>
              </a:rPr>
              <a:t>sleep </a:t>
            </a:r>
            <a:r>
              <a:rPr lang="en-US" sz="2400" dirty="0">
                <a:latin typeface="Times New Roman" pitchFamily="18" charset="0"/>
                <a:cs typeface="Times New Roman" pitchFamily="18" charset="0"/>
              </a:rPr>
              <a:t>problems – such as insomnia</a:t>
            </a:r>
          </a:p>
          <a:p>
            <a:pPr marL="0" indent="0">
              <a:buNone/>
            </a:pPr>
            <a:endParaRPr lang="en-US" sz="2400" dirty="0"/>
          </a:p>
        </p:txBody>
      </p:sp>
      <p:sp>
        <p:nvSpPr>
          <p:cNvPr id="4" name="Date Placeholder 3"/>
          <p:cNvSpPr>
            <a:spLocks noGrp="1"/>
          </p:cNvSpPr>
          <p:nvPr>
            <p:ph type="dt" sz="half" idx="10"/>
          </p:nvPr>
        </p:nvSpPr>
        <p:spPr/>
        <p:txBody>
          <a:bodyPr/>
          <a:lstStyle/>
          <a:p>
            <a:fld id="{2D374A23-18D5-4A0C-90ED-657DB39C450F}"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6</a:t>
            </a:fld>
            <a:endParaRPr lang="en-US"/>
          </a:p>
        </p:txBody>
      </p:sp>
    </p:spTree>
    <p:extLst>
      <p:ext uri="{BB962C8B-B14F-4D97-AF65-F5344CB8AC3E}">
        <p14:creationId xmlns:p14="http://schemas.microsoft.com/office/powerpoint/2010/main" val="2732406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Continue…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410200"/>
          </a:xfrm>
        </p:spPr>
        <p:txBody>
          <a:bodyPr>
            <a:noAutofit/>
          </a:bodyPr>
          <a:lstStyle/>
          <a:p>
            <a:pPr marL="0" indent="0">
              <a:buNone/>
            </a:pPr>
            <a:r>
              <a:rPr lang="en-US" sz="2400" dirty="0" smtClean="0">
                <a:latin typeface="Times New Roman" pitchFamily="18" charset="0"/>
                <a:cs typeface="Times New Roman" pitchFamily="18" charset="0"/>
              </a:rPr>
              <a:t>CBT </a:t>
            </a:r>
            <a:r>
              <a:rPr lang="en-US" sz="2400" dirty="0">
                <a:latin typeface="Times New Roman" pitchFamily="18" charset="0"/>
                <a:cs typeface="Times New Roman" pitchFamily="18" charset="0"/>
              </a:rPr>
              <a:t>can also be used to help people with</a:t>
            </a:r>
            <a:r>
              <a:rPr lang="en-US" sz="2400" dirty="0" smtClean="0">
                <a:latin typeface="Times New Roman" pitchFamily="18" charset="0"/>
                <a:cs typeface="Times New Roman" pitchFamily="18" charset="0"/>
              </a:rPr>
              <a:t>:</a:t>
            </a:r>
          </a:p>
          <a:p>
            <a:pPr>
              <a:buFont typeface="Wingdings" pitchFamily="2" charset="2"/>
              <a:buChar char="§"/>
            </a:pPr>
            <a:r>
              <a:rPr lang="en-US" sz="2400" dirty="0" smtClean="0">
                <a:latin typeface="Times New Roman" pitchFamily="18" charset="0"/>
                <a:cs typeface="Times New Roman" pitchFamily="18" charset="0"/>
              </a:rPr>
              <a:t>body </a:t>
            </a:r>
            <a:r>
              <a:rPr lang="en-US" sz="2400" dirty="0" err="1">
                <a:latin typeface="Times New Roman" pitchFamily="18" charset="0"/>
                <a:cs typeface="Times New Roman" pitchFamily="18" charset="0"/>
              </a:rPr>
              <a:t>dysmorphic</a:t>
            </a:r>
            <a:r>
              <a:rPr lang="en-US" sz="2400" dirty="0">
                <a:latin typeface="Times New Roman" pitchFamily="18" charset="0"/>
                <a:cs typeface="Times New Roman" pitchFamily="18" charset="0"/>
              </a:rPr>
              <a:t> disorder (i.e., body image)</a:t>
            </a:r>
          </a:p>
          <a:p>
            <a:pPr>
              <a:buFont typeface="Wingdings" pitchFamily="2" charset="2"/>
              <a:buChar char="§"/>
            </a:pPr>
            <a:r>
              <a:rPr lang="en-US" sz="2400" dirty="0">
                <a:latin typeface="Times New Roman" pitchFamily="18" charset="0"/>
                <a:cs typeface="Times New Roman" pitchFamily="18" charset="0"/>
              </a:rPr>
              <a:t>substance use disorders (i.e., smoking, alcohol and other drugs).</a:t>
            </a:r>
          </a:p>
          <a:p>
            <a:pPr>
              <a:buFont typeface="Wingdings" pitchFamily="2" charset="2"/>
              <a:buChar char="§"/>
            </a:pPr>
            <a:r>
              <a:rPr lang="en-US" sz="2400" dirty="0" smtClean="0">
                <a:latin typeface="Times New Roman" pitchFamily="18" charset="0"/>
                <a:cs typeface="Times New Roman" pitchFamily="18" charset="0"/>
              </a:rPr>
              <a:t>habits </a:t>
            </a:r>
            <a:r>
              <a:rPr lang="en-US" sz="2400" dirty="0">
                <a:latin typeface="Times New Roman" pitchFamily="18" charset="0"/>
                <a:cs typeface="Times New Roman" pitchFamily="18" charset="0"/>
              </a:rPr>
              <a:t>such as hair pulling, skin </a:t>
            </a:r>
            <a:r>
              <a:rPr lang="en-US" sz="2400" dirty="0" smtClean="0">
                <a:latin typeface="Times New Roman" pitchFamily="18" charset="0"/>
                <a:cs typeface="Times New Roman" pitchFamily="18" charset="0"/>
              </a:rPr>
              <a:t>picking</a:t>
            </a:r>
            <a:endParaRPr lang="en-US" sz="2400" dirty="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sexual and relationship problems</a:t>
            </a:r>
          </a:p>
          <a:p>
            <a:pPr>
              <a:buFont typeface="Wingdings" pitchFamily="2" charset="2"/>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insomnia</a:t>
            </a:r>
          </a:p>
          <a:p>
            <a:pPr>
              <a:buFont typeface="Wingdings" pitchFamily="2" charset="2"/>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chronic fatigue syndrome</a:t>
            </a:r>
          </a:p>
          <a:p>
            <a:pPr>
              <a:buFont typeface="Wingdings" pitchFamily="2" charset="2"/>
              <a:buChar char="§"/>
            </a:pPr>
            <a:r>
              <a:rPr lang="en-US" sz="2400" dirty="0" smtClean="0">
                <a:latin typeface="Times New Roman" pitchFamily="18" charset="0"/>
                <a:cs typeface="Times New Roman" pitchFamily="18" charset="0"/>
              </a:rPr>
              <a:t>chronic </a:t>
            </a:r>
            <a:r>
              <a:rPr lang="en-US" sz="2400" dirty="0">
                <a:latin typeface="Times New Roman" pitchFamily="18" charset="0"/>
                <a:cs typeface="Times New Roman" pitchFamily="18" charset="0"/>
              </a:rPr>
              <a:t>(persistent) </a:t>
            </a:r>
            <a:r>
              <a:rPr lang="en-US" sz="2400" dirty="0" smtClean="0">
                <a:latin typeface="Times New Roman" pitchFamily="18" charset="0"/>
                <a:cs typeface="Times New Roman" pitchFamily="18" charset="0"/>
              </a:rPr>
              <a:t>pain</a:t>
            </a:r>
          </a:p>
          <a:p>
            <a:pPr>
              <a:buFont typeface="Wingdings" pitchFamily="2" charset="2"/>
              <a:buChar char="§"/>
            </a:pPr>
            <a:r>
              <a:rPr lang="en-US" sz="2400" dirty="0" smtClean="0">
                <a:latin typeface="Times New Roman" pitchFamily="18" charset="0"/>
                <a:cs typeface="Times New Roman" pitchFamily="18" charset="0"/>
              </a:rPr>
              <a:t>on-standing </a:t>
            </a:r>
            <a:r>
              <a:rPr lang="en-US" sz="2400" dirty="0">
                <a:latin typeface="Times New Roman" pitchFamily="18" charset="0"/>
                <a:cs typeface="Times New Roman" pitchFamily="18" charset="0"/>
              </a:rPr>
              <a:t>interpersonal </a:t>
            </a:r>
            <a:r>
              <a:rPr lang="en-US" sz="2400" dirty="0" smtClean="0">
                <a:latin typeface="Times New Roman" pitchFamily="18" charset="0"/>
                <a:cs typeface="Times New Roman" pitchFamily="18" charset="0"/>
              </a:rPr>
              <a:t>problems</a:t>
            </a:r>
            <a:endParaRPr lang="en-US" sz="24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ackgroundRemoval t="9873" b="89809" l="2551" r="97449"/>
                    </a14:imgEffect>
                  </a14:imgLayer>
                </a14:imgProps>
              </a:ext>
              <a:ext uri="{28A0092B-C50C-407E-A947-70E740481C1C}">
                <a14:useLocalDpi xmlns:a14="http://schemas.microsoft.com/office/drawing/2010/main" val="0"/>
              </a:ext>
            </a:extLst>
          </a:blip>
          <a:srcRect/>
          <a:stretch>
            <a:fillRect/>
          </a:stretch>
        </p:blipFill>
        <p:spPr bwMode="auto">
          <a:xfrm>
            <a:off x="5069910" y="2438401"/>
            <a:ext cx="3886200"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275FEB89-10F5-4707-8D3F-6E237479106A}"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6424AA4-1ED4-493F-986F-AE3D19DEC709}" type="slidenum">
              <a:rPr lang="en-US" smtClean="0"/>
              <a:t>7</a:t>
            </a:fld>
            <a:endParaRPr lang="en-US"/>
          </a:p>
        </p:txBody>
      </p:sp>
    </p:spTree>
    <p:extLst>
      <p:ext uri="{BB962C8B-B14F-4D97-AF65-F5344CB8AC3E}">
        <p14:creationId xmlns:p14="http://schemas.microsoft.com/office/powerpoint/2010/main" val="4085488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heel(1)">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884238"/>
          </a:xfrm>
          <a:noFill/>
        </p:spPr>
        <p:txBody>
          <a:bodyPr>
            <a:noAutofit/>
          </a:bodyPr>
          <a:lstStyle/>
          <a:p>
            <a:pPr algn="l"/>
            <a:r>
              <a:rPr lang="en-US" b="1" dirty="0">
                <a:effectLst>
                  <a:outerShdw blurRad="38100" dist="38100" dir="2700000" algn="tl">
                    <a:srgbClr val="000000">
                      <a:alpha val="43137"/>
                    </a:srgbClr>
                  </a:outerShdw>
                </a:effectLst>
                <a:latin typeface="Times New Roman" pitchFamily="18" charset="0"/>
                <a:cs typeface="Times New Roman" pitchFamily="18" charset="0"/>
              </a:rPr>
              <a:t>CBT is used in</a:t>
            </a:r>
            <a:r>
              <a:rPr lang="en-US" sz="6600" b="1" dirty="0">
                <a:effectLst>
                  <a:outerShdw blurRad="38100" dist="38100" dir="2700000" algn="tl">
                    <a:srgbClr val="000000">
                      <a:alpha val="43137"/>
                    </a:srgbClr>
                  </a:outerShdw>
                </a:effectLst>
              </a:rPr>
              <a:t/>
            </a:r>
            <a:br>
              <a:rPr lang="en-US" sz="6600" b="1" dirty="0">
                <a:effectLst>
                  <a:outerShdw blurRad="38100" dist="38100" dir="2700000" algn="tl">
                    <a:srgbClr val="000000">
                      <a:alpha val="43137"/>
                    </a:srgbClr>
                  </a:outerShdw>
                </a:effectLst>
              </a:rPr>
            </a:br>
            <a:endParaRPr lang="en-US" sz="66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480102978"/>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495800" y="228600"/>
            <a:ext cx="51816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CF28CBA6-38E9-4BFD-99F4-39997D56169E}"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F6424AA4-1ED4-493F-986F-AE3D19DEC709}" type="slidenum">
              <a:rPr lang="en-US" smtClean="0"/>
              <a:t>8</a:t>
            </a:fld>
            <a:endParaRPr lang="en-US"/>
          </a:p>
        </p:txBody>
      </p:sp>
    </p:spTree>
    <p:extLst>
      <p:ext uri="{BB962C8B-B14F-4D97-AF65-F5344CB8AC3E}">
        <p14:creationId xmlns:p14="http://schemas.microsoft.com/office/powerpoint/2010/main" val="7115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Cognitive Behavioral Techniques:</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half" idx="2"/>
          </p:nvPr>
        </p:nvSpPr>
        <p:spPr>
          <a:xfrm>
            <a:off x="4648200" y="1524000"/>
            <a:ext cx="4038600" cy="4525963"/>
          </a:xfrm>
        </p:spPr>
        <p:txBody>
          <a:bodyPr>
            <a:normAutofit/>
          </a:bodyPr>
          <a:lstStyle/>
          <a:p>
            <a:r>
              <a:rPr lang="en-US" sz="2400" dirty="0" smtClean="0">
                <a:latin typeface="Times New Roman" pitchFamily="18" charset="0"/>
                <a:cs typeface="Times New Roman" pitchFamily="18" charset="0"/>
              </a:rPr>
              <a:t>Behavioral Experiments</a:t>
            </a:r>
          </a:p>
          <a:p>
            <a:r>
              <a:rPr lang="en-US" sz="2400" dirty="0">
                <a:latin typeface="Times New Roman" pitchFamily="18" charset="0"/>
                <a:cs typeface="Times New Roman" pitchFamily="18" charset="0"/>
              </a:rPr>
              <a:t>Systematic </a:t>
            </a:r>
            <a:r>
              <a:rPr lang="en-US" sz="2400" dirty="0" smtClean="0">
                <a:latin typeface="Times New Roman" pitchFamily="18" charset="0"/>
                <a:cs typeface="Times New Roman" pitchFamily="18" charset="0"/>
              </a:rPr>
              <a:t>Desensitization</a:t>
            </a:r>
          </a:p>
          <a:p>
            <a:r>
              <a:rPr lang="en-US" sz="2400" dirty="0">
                <a:latin typeface="Times New Roman" pitchFamily="18" charset="0"/>
                <a:cs typeface="Times New Roman" pitchFamily="18" charset="0"/>
              </a:rPr>
              <a:t>Cognitive Restructuring </a:t>
            </a:r>
            <a:r>
              <a:rPr lang="en-US" sz="2400" dirty="0" smtClean="0">
                <a:latin typeface="Times New Roman" pitchFamily="18" charset="0"/>
                <a:cs typeface="Times New Roman" pitchFamily="18" charset="0"/>
              </a:rPr>
              <a:t>Techniques</a:t>
            </a:r>
          </a:p>
          <a:p>
            <a:r>
              <a:rPr lang="en-US" sz="2400" dirty="0" smtClean="0">
                <a:latin typeface="Times New Roman" pitchFamily="18" charset="0"/>
                <a:cs typeface="Times New Roman" pitchFamily="18" charset="0"/>
              </a:rPr>
              <a:t>Skill training</a:t>
            </a:r>
          </a:p>
          <a:p>
            <a:r>
              <a:rPr lang="en-US" sz="2400" dirty="0" smtClean="0">
                <a:latin typeface="Times New Roman" pitchFamily="18" charset="0"/>
                <a:cs typeface="Times New Roman" pitchFamily="18" charset="0"/>
              </a:rPr>
              <a:t>Guided </a:t>
            </a:r>
            <a:r>
              <a:rPr lang="en-US" sz="2400" dirty="0">
                <a:latin typeface="Times New Roman" pitchFamily="18" charset="0"/>
                <a:cs typeface="Times New Roman" pitchFamily="18" charset="0"/>
              </a:rPr>
              <a:t>discovery.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Cognitive rehearsal.</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Modeling </a:t>
            </a:r>
            <a:endParaRPr lang="en-US" sz="2400"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lstStyle/>
          <a:p>
            <a:r>
              <a:rPr lang="en-US" sz="2400" dirty="0" smtClean="0">
                <a:latin typeface="Times New Roman" pitchFamily="18" charset="0"/>
                <a:cs typeface="Times New Roman" pitchFamily="18" charset="0"/>
              </a:rPr>
              <a:t>Journaling </a:t>
            </a:r>
          </a:p>
          <a:p>
            <a:r>
              <a:rPr lang="en-US" sz="2400" dirty="0" smtClean="0">
                <a:latin typeface="Times New Roman" pitchFamily="18" charset="0"/>
                <a:cs typeface="Times New Roman" pitchFamily="18" charset="0"/>
              </a:rPr>
              <a:t>Relaxed breathing</a:t>
            </a:r>
          </a:p>
          <a:p>
            <a:r>
              <a:rPr lang="en-US" sz="2400" dirty="0" smtClean="0">
                <a:latin typeface="Times New Roman" pitchFamily="18" charset="0"/>
                <a:cs typeface="Times New Roman" pitchFamily="18" charset="0"/>
              </a:rPr>
              <a:t>Validity testing</a:t>
            </a:r>
          </a:p>
          <a:p>
            <a:r>
              <a:rPr lang="en-US" sz="2400" dirty="0">
                <a:latin typeface="Times New Roman" pitchFamily="18" charset="0"/>
                <a:cs typeface="Times New Roman" pitchFamily="18" charset="0"/>
              </a:rPr>
              <a:t>Progressive Muscle Relaxation (</a:t>
            </a:r>
            <a:r>
              <a:rPr lang="en-US" sz="2400" dirty="0" smtClean="0">
                <a:latin typeface="Times New Roman" pitchFamily="18" charset="0"/>
                <a:cs typeface="Times New Roman" pitchFamily="18" charset="0"/>
              </a:rPr>
              <a:t>PMR)</a:t>
            </a:r>
          </a:p>
          <a:p>
            <a:r>
              <a:rPr lang="en-US" sz="2400" dirty="0" smtClean="0">
                <a:latin typeface="Times New Roman" pitchFamily="18" charset="0"/>
                <a:cs typeface="Times New Roman" pitchFamily="18" charset="0"/>
              </a:rPr>
              <a:t>Homework</a:t>
            </a:r>
          </a:p>
          <a:p>
            <a:r>
              <a:rPr lang="en-US" sz="2400" dirty="0" smtClean="0">
                <a:latin typeface="Times New Roman" pitchFamily="18" charset="0"/>
                <a:cs typeface="Times New Roman" pitchFamily="18" charset="0"/>
              </a:rPr>
              <a:t>Self monitoring</a:t>
            </a:r>
          </a:p>
          <a:p>
            <a:r>
              <a:rPr lang="en-US" sz="2400" dirty="0">
                <a:latin typeface="Times New Roman" pitchFamily="18" charset="0"/>
                <a:cs typeface="Times New Roman" pitchFamily="18" charset="0"/>
              </a:rPr>
              <a:t>Socratic </a:t>
            </a:r>
            <a:r>
              <a:rPr lang="en-US" sz="2400" dirty="0" smtClean="0">
                <a:latin typeface="Times New Roman" pitchFamily="18" charset="0"/>
                <a:cs typeface="Times New Roman" pitchFamily="18" charset="0"/>
              </a:rPr>
              <a:t>Questioning</a:t>
            </a:r>
          </a:p>
          <a:p>
            <a:endParaRPr lang="en-US" dirty="0"/>
          </a:p>
        </p:txBody>
      </p:sp>
      <p:sp>
        <p:nvSpPr>
          <p:cNvPr id="5" name="Date Placeholder 4"/>
          <p:cNvSpPr>
            <a:spLocks noGrp="1"/>
          </p:cNvSpPr>
          <p:nvPr>
            <p:ph type="dt" sz="half" idx="10"/>
          </p:nvPr>
        </p:nvSpPr>
        <p:spPr/>
        <p:txBody>
          <a:bodyPr/>
          <a:lstStyle/>
          <a:p>
            <a:fld id="{06DBD8D7-BD25-4080-94A7-0B3425BB5874}"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6424AA4-1ED4-493F-986F-AE3D19DEC709}" type="slidenum">
              <a:rPr lang="en-US" smtClean="0"/>
              <a:t>9</a:t>
            </a:fld>
            <a:endParaRPr lang="en-US"/>
          </a:p>
        </p:txBody>
      </p:sp>
    </p:spTree>
    <p:extLst>
      <p:ext uri="{BB962C8B-B14F-4D97-AF65-F5344CB8AC3E}">
        <p14:creationId xmlns:p14="http://schemas.microsoft.com/office/powerpoint/2010/main" val="989344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1288</Words>
  <Application>Microsoft Office PowerPoint</Application>
  <PresentationFormat>On-screen Show (4:3)</PresentationFormat>
  <Paragraphs>191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Broad Spectrum  Cognitive Behavior Therapy</vt:lpstr>
      <vt:lpstr>Content</vt:lpstr>
      <vt:lpstr>What is CBT?</vt:lpstr>
      <vt:lpstr>The ABC model </vt:lpstr>
      <vt:lpstr>PowerPoint Presentation</vt:lpstr>
      <vt:lpstr>Uses of CBT </vt:lpstr>
      <vt:lpstr>Continue……</vt:lpstr>
      <vt:lpstr>CBT is used in </vt:lpstr>
      <vt:lpstr>Cognitive Behavioral Techniques:</vt:lpstr>
      <vt:lpstr>Cognitive Behavioral Techniques</vt:lpstr>
      <vt:lpstr>Continue……</vt:lpstr>
      <vt:lpstr>Continue……</vt:lpstr>
      <vt:lpstr>Continue…</vt:lpstr>
      <vt:lpstr>Continue…</vt:lpstr>
      <vt:lpstr>Modes of administration</vt:lpstr>
      <vt:lpstr>Cognitive Behavioral Activites</vt:lpstr>
      <vt:lpstr>PowerPoint Presentation</vt:lpstr>
      <vt:lpstr>Continue..</vt:lpstr>
      <vt:lpstr>Advantages of CBT</vt:lpstr>
      <vt:lpstr>Disadvantages of CBT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92</cp:revision>
  <dcterms:created xsi:type="dcterms:W3CDTF">2018-03-05T13:33:54Z</dcterms:created>
  <dcterms:modified xsi:type="dcterms:W3CDTF">2020-04-01T17:53:17Z</dcterms:modified>
</cp:coreProperties>
</file>